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9" r:id="rId2"/>
    <p:sldId id="259" r:id="rId3"/>
    <p:sldId id="295" r:id="rId4"/>
    <p:sldId id="256" r:id="rId5"/>
    <p:sldId id="290" r:id="rId6"/>
    <p:sldId id="261" r:id="rId7"/>
    <p:sldId id="291" r:id="rId8"/>
    <p:sldId id="296" r:id="rId9"/>
    <p:sldId id="262" r:id="rId10"/>
    <p:sldId id="265" r:id="rId11"/>
    <p:sldId id="293" r:id="rId12"/>
    <p:sldId id="273" r:id="rId13"/>
    <p:sldId id="298" r:id="rId14"/>
    <p:sldId id="297" r:id="rId15"/>
    <p:sldId id="299" r:id="rId16"/>
    <p:sldId id="305" r:id="rId17"/>
    <p:sldId id="306" r:id="rId18"/>
    <p:sldId id="304" r:id="rId19"/>
    <p:sldId id="307" r:id="rId20"/>
    <p:sldId id="309" r:id="rId21"/>
    <p:sldId id="300" r:id="rId22"/>
    <p:sldId id="310" r:id="rId23"/>
    <p:sldId id="311" r:id="rId24"/>
    <p:sldId id="312" r:id="rId25"/>
    <p:sldId id="317" r:id="rId26"/>
    <p:sldId id="313" r:id="rId27"/>
    <p:sldId id="318" r:id="rId28"/>
    <p:sldId id="319" r:id="rId29"/>
    <p:sldId id="320" r:id="rId30"/>
    <p:sldId id="321" r:id="rId31"/>
    <p:sldId id="322" r:id="rId32"/>
    <p:sldId id="301" r:id="rId33"/>
    <p:sldId id="284" r:id="rId34"/>
    <p:sldId id="314" r:id="rId35"/>
    <p:sldId id="315" r:id="rId36"/>
    <p:sldId id="316" r:id="rId37"/>
    <p:sldId id="303" r:id="rId38"/>
    <p:sldId id="323" r:id="rId39"/>
    <p:sldId id="324" r:id="rId40"/>
    <p:sldId id="260" r:id="rId41"/>
  </p:sldIdLst>
  <p:sldSz cx="12192000" cy="6858000"/>
  <p:notesSz cx="6858000" cy="9144000"/>
  <p:embeddedFontLs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Montserrat Bold" panose="00000800000000000000" charset="0"/>
      <p:bold r:id="rId50"/>
    </p:embeddedFont>
    <p:embeddedFont>
      <p:font typeface="Montserrat Light" panose="00000400000000000000" pitchFamily="2" charset="0"/>
      <p:regular r:id="rId51"/>
      <p:italic r:id="rId52"/>
    </p:embeddedFont>
    <p:embeddedFont>
      <p:font typeface="Montserrat Medium" panose="00000600000000000000" pitchFamily="2" charset="0"/>
      <p:regular r:id="rId53"/>
      <p:italic r:id="rId54"/>
    </p:embeddedFont>
    <p:embeddedFont>
      <p:font typeface="Montserrat SemiBold" panose="00000700000000000000" pitchFamily="2" charset="0"/>
      <p:bold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234"/>
    <a:srgbClr val="122334"/>
    <a:srgbClr val="152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0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effectLst/>
          </c:spPr>
          <c:dPt>
            <c:idx val="0"/>
            <c:bubble3D val="0"/>
            <c:explosion val="5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317500" sx="102000" sy="1020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EB-4FE6-9FE7-50277FD69565}"/>
              </c:ext>
            </c:extLst>
          </c:dPt>
          <c:dPt>
            <c:idx val="1"/>
            <c:bubble3D val="0"/>
            <c:explosion val="4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317500" sx="102000" sy="1020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EB-4FE6-9FE7-50277FD69565}"/>
              </c:ext>
            </c:extLst>
          </c:dPt>
          <c:dPt>
            <c:idx val="2"/>
            <c:bubble3D val="0"/>
            <c:explosion val="5"/>
            <c:spPr>
              <a:solidFill>
                <a:schemeClr val="accent6"/>
              </a:solidFill>
              <a:ln>
                <a:noFill/>
              </a:ln>
              <a:effectLst>
                <a:outerShdw blurRad="317500" sx="102000" sy="1020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EB-4FE6-9FE7-50277FD69565}"/>
              </c:ext>
            </c:extLst>
          </c:dPt>
          <c:dPt>
            <c:idx val="3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7EB-4FE6-9FE7-50277FD69565}"/>
              </c:ext>
            </c:extLst>
          </c:dPt>
          <c:dPt>
            <c:idx val="4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7EB-4FE6-9FE7-50277FD69565}"/>
              </c:ext>
            </c:extLst>
          </c:dPt>
          <c:dLbls>
            <c:dLbl>
              <c:idx val="0"/>
              <c:layout>
                <c:manualLayout>
                  <c:x val="-9.0736312109502594E-3"/>
                  <c:y val="-1.078379077609941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kumimoji="1" lang="en-US" sz="140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defRPr>
                    </a:pPr>
                    <a:r>
                      <a:rPr kumimoji="1" lang="ko-KR" altLang="en-US" sz="1400" b="1" kern="1200" spc="-10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t>엔지니어링
</a:t>
                    </a:r>
                    <a:fld id="{F8B9F268-A256-4F3E-BD4B-64FA45935981}" type="PERCENTAGE">
                      <a:rPr kumimoji="1" lang="en-US" altLang="ko-KR" sz="1400" b="1" kern="1200" spc="-10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pPr>
                        <a:defRPr kumimoji="1" lang="en-US" sz="1400" spc="-10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latin typeface="맑은 고딕"/>
                          <a:ea typeface="맑은 고딕"/>
                        </a:defRPr>
                      </a:pPr>
                      <a:t>[백분율]</a:t>
                    </a:fld>
                    <a:endParaRPr kumimoji="1" lang="ko-KR" altLang="en-US" sz="1400" b="1" kern="1200" spc="-10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rgbClr val="122234"/>
                      </a:solidFill>
                      <a:latin typeface="맑은 고딕"/>
                      <a:ea typeface="맑은 고딕"/>
                      <a:cs typeface="+mn-cs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kumimoji="1" lang="en-US" sz="140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rgbClr val="122234"/>
                      </a:solidFill>
                      <a:latin typeface="맑은 고딕"/>
                      <a:ea typeface="맑은 고딕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8916044098877032"/>
                      <c:h val="0.196223062867250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7EB-4FE6-9FE7-50277FD69565}"/>
                </c:ext>
              </c:extLst>
            </c:dLbl>
            <c:dLbl>
              <c:idx val="1"/>
              <c:layout>
                <c:manualLayout>
                  <c:x val="5.2669430165068289E-2"/>
                  <c:y val="3.293991318906343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kumimoji="1" lang="ko-KR" altLang="en-US" sz="130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defRPr>
                    </a:pPr>
                    <a:r>
                      <a:rPr kumimoji="1" lang="ko-KR" altLang="en-US" sz="130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t>제조 및 품질관리
</a:t>
                    </a:r>
                    <a:fld id="{B91F28D6-B2D1-4339-B917-9ABA9E87103C}" type="PERCENTAGE">
                      <a:rPr kumimoji="1" lang="en-US" altLang="ko-KR" sz="130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pPr algn="ctr" rtl="0">
                        <a:defRPr kumimoji="1" lang="ko-KR" altLang="en-US" sz="1300" spc="-10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latin typeface="맑은 고딕"/>
                          <a:ea typeface="맑은 고딕"/>
                        </a:defRPr>
                      </a:pPr>
                      <a:t>[백분율]</a:t>
                    </a:fld>
                    <a:endParaRPr kumimoji="1" lang="ko-KR" altLang="en-US" sz="130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rgbClr val="122234"/>
                      </a:solidFill>
                      <a:latin typeface="맑은 고딕"/>
                      <a:ea typeface="맑은 고딕"/>
                      <a:cs typeface="+mn-cs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kumimoji="1" lang="ko-KR" altLang="en-US" sz="130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rgbClr val="122234"/>
                      </a:solidFill>
                      <a:latin typeface="맑은 고딕"/>
                      <a:ea typeface="맑은 고딕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992529186524431"/>
                      <c:h val="0.2668791766577919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7EB-4FE6-9FE7-50277FD69565}"/>
                </c:ext>
              </c:extLst>
            </c:dLbl>
            <c:dLbl>
              <c:idx val="2"/>
              <c:layout>
                <c:manualLayout>
                  <c:x val="-2.7883815969742036E-2"/>
                  <c:y val="3.952789582687611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kumimoji="1" lang="ko-KR" altLang="en-US" sz="110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defRPr>
                    </a:pPr>
                    <a:r>
                      <a:rPr kumimoji="1" lang="ko-KR" altLang="en-US" sz="110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rPr>
                      <a:t>디자인
</a:t>
                    </a:r>
                    <a:fld id="{386FD32E-D874-4158-A193-1CF025D5962F}" type="PERCENTAGE">
                      <a:rPr kumimoji="1" lang="en-US" altLang="ko-KR" sz="110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rPr>
                      <a:pPr algn="ctr" rtl="0">
                        <a:defRPr kumimoji="1" lang="ko-KR" altLang="en-US" sz="1100" spc="-10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defRPr>
                      </a:pPr>
                      <a:t>[백분율]</a:t>
                    </a:fld>
                    <a:endParaRPr kumimoji="1" lang="ko-KR" altLang="en-US" sz="110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맑은 고딕"/>
                      <a:cs typeface="+mn-cs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kumimoji="1" lang="ko-KR" altLang="en-US" sz="110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맑은 고딕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12904717853837"/>
                      <c:h val="0.202630005667221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7EB-4FE6-9FE7-50277FD69565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kumimoji="1" lang="ko-KR" altLang="en-US" sz="105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defRPr>
                    </a:pPr>
                    <a:r>
                      <a:rPr kumimoji="1" lang="ko-KR" altLang="en-US" sz="105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rPr>
                      <a:t>프로젝트 관리
</a:t>
                    </a:r>
                    <a:fld id="{690F6D01-95F8-4E9B-A2A7-B52FD69FBBE2}" type="PERCENTAGE">
                      <a:rPr kumimoji="1" lang="en-US" altLang="ko-KR" sz="105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rPr>
                      <a:pPr algn="ctr" rtl="0">
                        <a:defRPr kumimoji="1" lang="ko-KR" altLang="en-US" sz="1050" spc="-10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defRPr>
                      </a:pPr>
                      <a:t>[백분율]</a:t>
                    </a:fld>
                    <a:endParaRPr kumimoji="1" lang="ko-KR" altLang="en-US" sz="105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맑은 고딕"/>
                      <a:cs typeface="+mn-cs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kumimoji="1" lang="ko-KR" altLang="en-US" sz="105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맑은 고딕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7EB-4FE6-9FE7-50277FD69565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kumimoji="1" lang="ko-KR" altLang="en-US" sz="105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defRPr>
                    </a:pPr>
                    <a:r>
                      <a:rPr kumimoji="1" lang="ko-KR" altLang="en-US" sz="105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rPr>
                      <a:t>업무지원
</a:t>
                    </a:r>
                    <a:fld id="{742548A3-95A4-401B-B62C-C3F78920E81E}" type="PERCENTAGE">
                      <a:rPr kumimoji="1" lang="en-US" altLang="ko-KR" sz="105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rPr>
                      <a:pPr algn="ctr" rtl="0">
                        <a:defRPr kumimoji="1" lang="ko-KR" altLang="en-US" sz="1050" spc="-10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defRPr>
                      </a:pPr>
                      <a:t>[백분율]</a:t>
                    </a:fld>
                    <a:endParaRPr kumimoji="1" lang="ko-KR" altLang="en-US" sz="105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맑은 고딕"/>
                      <a:cs typeface="+mn-cs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kumimoji="1" lang="ko-KR" altLang="en-US" sz="105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맑은 고딕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7EB-4FE6-9FE7-50277FD695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kumimoji="1" lang="en-US" sz="1200" b="1" i="0" u="none" strike="noStrike" kern="1200" spc="-100" baseline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122234"/>
                    </a:solidFill>
                    <a:latin typeface="맑은 고딕"/>
                    <a:ea typeface="맑은 고딕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Sheet1!$D$5:$D$9</c:f>
              <c:strCache>
                <c:ptCount val="5"/>
                <c:pt idx="0">
                  <c:v>ENGINEERING</c:v>
                </c:pt>
                <c:pt idx="1">
                  <c:v>MFG &amp; QUALITY</c:v>
                </c:pt>
                <c:pt idx="2">
                  <c:v>DESIGN</c:v>
                </c:pt>
                <c:pt idx="3">
                  <c:v>PM</c:v>
                </c:pt>
                <c:pt idx="4">
                  <c:v>SUPPORT</c:v>
                </c:pt>
              </c:strCache>
            </c:strRef>
          </c:cat>
          <c:val>
            <c:numRef>
              <c:f>Sheet1!$E$5:$E$9</c:f>
              <c:numCache>
                <c:formatCode>0%</c:formatCode>
                <c:ptCount val="5"/>
                <c:pt idx="0">
                  <c:v>0.34</c:v>
                </c:pt>
                <c:pt idx="1">
                  <c:v>0.25</c:v>
                </c:pt>
                <c:pt idx="2">
                  <c:v>0.2</c:v>
                </c:pt>
                <c:pt idx="3">
                  <c:v>0.09</c:v>
                </c:pt>
                <c:pt idx="4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7EB-4FE6-9FE7-50277FD6956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 w="25400">
              <a:noFill/>
            </a:ln>
            <a:effectLst/>
          </c:spPr>
          <c:dPt>
            <c:idx val="0"/>
            <c:bubble3D val="0"/>
            <c:explosion val="5"/>
            <c:spPr>
              <a:solidFill>
                <a:schemeClr val="accent4">
                  <a:tint val="54000"/>
                </a:schemeClr>
              </a:solidFill>
              <a:ln w="25400">
                <a:noFill/>
              </a:ln>
              <a:effectLst>
                <a:outerShdw blurRad="317500" sx="102000" sy="1020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F9-4047-9D0B-2B0AE6BBF7BD}"/>
              </c:ext>
            </c:extLst>
          </c:dPt>
          <c:dPt>
            <c:idx val="1"/>
            <c:bubble3D val="0"/>
            <c:explosion val="7"/>
            <c:spPr>
              <a:solidFill>
                <a:schemeClr val="accent4">
                  <a:tint val="77000"/>
                </a:schemeClr>
              </a:solidFill>
              <a:ln w="25400">
                <a:noFill/>
              </a:ln>
              <a:effectLst>
                <a:outerShdw blurRad="317500" sx="102000" sy="1020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F9-4047-9D0B-2B0AE6BBF7B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3F9-4047-9D0B-2B0AE6BBF7BD}"/>
              </c:ext>
            </c:extLst>
          </c:dPt>
          <c:dPt>
            <c:idx val="3"/>
            <c:bubble3D val="0"/>
            <c:spPr>
              <a:solidFill>
                <a:schemeClr val="accent4">
                  <a:shade val="76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3F9-4047-9D0B-2B0AE6BBF7BD}"/>
              </c:ext>
            </c:extLst>
          </c:dPt>
          <c:dPt>
            <c:idx val="4"/>
            <c:bubble3D val="0"/>
            <c:spPr>
              <a:solidFill>
                <a:schemeClr val="accent4">
                  <a:shade val="53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3F9-4047-9D0B-2B0AE6BBF7BD}"/>
              </c:ext>
            </c:extLst>
          </c:dPt>
          <c:dLbls>
            <c:dLbl>
              <c:idx val="0"/>
              <c:layout>
                <c:manualLayout>
                  <c:x val="-2.9888647191371443E-3"/>
                  <c:y val="8.4367647116452039E-3"/>
                </c:manualLayout>
              </c:layout>
              <c:tx>
                <c:rich>
                  <a:bodyPr/>
                  <a:lstStyle/>
                  <a:p>
                    <a:r>
                      <a:rPr kumimoji="1" lang="en-US" altLang="ko-KR" sz="1400" b="1" kern="1200" spc="-10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t>21</a:t>
                    </a:r>
                    <a:r>
                      <a:rPr kumimoji="1" lang="ko-KR" altLang="en-US" sz="1400" b="1" kern="1200" spc="-10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t>년 이상</a:t>
                    </a:r>
                    <a:r>
                      <a:rPr kumimoji="1" lang="ko-KR" altLang="en-US" sz="1400" b="1" kern="1200" spc="-10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t>
</a:t>
                    </a:r>
                    <a:fld id="{F7B8BC54-A08B-4A87-9EB5-44E20B9BCCA6}" type="PERCENTAGE">
                      <a:rPr kumimoji="1" lang="en-US" altLang="ko-KR" sz="1400" b="1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pPr/>
                      <a:t>[백분율]</a:t>
                    </a:fld>
                    <a:endParaRPr kumimoji="1" lang="ko-KR" altLang="en-US" sz="1400" b="1" kern="1200" spc="-100" baseline="0" dirty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rgbClr val="122234"/>
                      </a:solidFill>
                      <a:latin typeface="맑은 고딕"/>
                      <a:ea typeface="맑은 고딕"/>
                      <a:cs typeface="+mn-cs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428983360460897"/>
                      <c:h val="0.266509016125940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3F9-4047-9D0B-2B0AE6BBF7BD}"/>
                </c:ext>
              </c:extLst>
            </c:dLbl>
            <c:dLbl>
              <c:idx val="1"/>
              <c:layout>
                <c:manualLayout>
                  <c:x val="2.7883937946189846E-2"/>
                  <c:y val="1.644711281942353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kumimoji="1" lang="en-US" sz="130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defRPr>
                    </a:pPr>
                    <a:r>
                      <a:rPr kumimoji="1" lang="en-US" altLang="ko-KR" sz="1300" b="1" kern="1200" spc="-10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t>16</a:t>
                    </a:r>
                    <a:r>
                      <a:rPr kumimoji="1" lang="ko-KR" altLang="en-US" sz="1300" b="1" kern="1200" spc="-10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t>년</a:t>
                    </a:r>
                    <a:r>
                      <a:rPr kumimoji="1" lang="en-US" altLang="ko-KR" sz="1300" b="1" kern="1200" spc="-10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t>~20</a:t>
                    </a:r>
                    <a:r>
                      <a:rPr kumimoji="1" lang="ko-KR" altLang="en-US" sz="1300" b="1" kern="1200" spc="-10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t>년</a:t>
                    </a:r>
                    <a:r>
                      <a:rPr kumimoji="1" lang="ko-KR" altLang="en-US" sz="1300" b="1" kern="1200" spc="-10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t>
</a:t>
                    </a:r>
                    <a:fld id="{78914ABD-8DCE-4ECD-B8E7-394A15A13523}" type="PERCENTAGE">
                      <a:rPr kumimoji="1" lang="en-US" altLang="ko-KR" sz="1300" b="1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latin typeface="맑은 고딕"/>
                        <a:ea typeface="맑은 고딕"/>
                        <a:cs typeface="+mn-cs"/>
                      </a:rPr>
                      <a:pPr>
                        <a:defRPr kumimoji="1" lang="en-US" sz="1300" spc="-10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latin typeface="맑은 고딕"/>
                          <a:ea typeface="맑은 고딕"/>
                        </a:defRPr>
                      </a:pPr>
                      <a:t>[백분율]</a:t>
                    </a:fld>
                    <a:endParaRPr kumimoji="1" lang="ko-KR" altLang="en-US" sz="1300" b="1" kern="1200" spc="-100" baseline="0" dirty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rgbClr val="122234"/>
                      </a:solidFill>
                      <a:latin typeface="맑은 고딕"/>
                      <a:ea typeface="맑은 고딕"/>
                      <a:cs typeface="+mn-cs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kumimoji="1" lang="en-US" sz="130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rgbClr val="122234"/>
                      </a:solidFill>
                      <a:latin typeface="맑은 고딕"/>
                      <a:ea typeface="맑은 고딕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977658793818815"/>
                      <c:h val="0.2023489585221945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3F9-4047-9D0B-2B0AE6BBF7BD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kumimoji="1" lang="en-US" sz="110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defRPr>
                    </a:pPr>
                    <a:r>
                      <a:rPr lang="en-US" altLang="ko-KR" sz="1100">
                        <a:solidFill>
                          <a:schemeClr val="bg1"/>
                        </a:solidFill>
                      </a:rPr>
                      <a:t>11</a:t>
                    </a:r>
                    <a:r>
                      <a:rPr lang="ko-KR" altLang="en-US" sz="1100">
                        <a:solidFill>
                          <a:schemeClr val="bg1"/>
                        </a:solidFill>
                      </a:rPr>
                      <a:t>년</a:t>
                    </a:r>
                    <a:r>
                      <a:rPr lang="en-US" altLang="ko-KR" sz="1100">
                        <a:solidFill>
                          <a:schemeClr val="bg1"/>
                        </a:solidFill>
                      </a:rPr>
                      <a:t>~15</a:t>
                    </a:r>
                    <a:r>
                      <a:rPr lang="ko-KR" altLang="en-US" sz="1100">
                        <a:solidFill>
                          <a:schemeClr val="bg1"/>
                        </a:solidFill>
                      </a:rPr>
                      <a:t>년</a:t>
                    </a:r>
                    <a:r>
                      <a:rPr lang="ko-KR" altLang="en-US" sz="1100" baseline="0" dirty="0">
                        <a:solidFill>
                          <a:schemeClr val="bg1"/>
                        </a:solidFill>
                      </a:rPr>
                      <a:t>
</a:t>
                    </a:r>
                    <a:fld id="{BD94BE61-6689-456F-ADD8-A4381CE6885C}" type="PERCENTAGE">
                      <a:rPr lang="en-US" altLang="ko-KR" sz="1100" baseline="0">
                        <a:solidFill>
                          <a:schemeClr val="bg1"/>
                        </a:solidFill>
                      </a:rPr>
                      <a:pPr>
                        <a:defRPr kumimoji="1" lang="en-US" sz="1100" spc="-10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defRPr>
                      </a:pPr>
                      <a:t>[백분율]</a:t>
                    </a:fld>
                    <a:endParaRPr lang="ko-KR" altLang="en-US" sz="1100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kumimoji="1" lang="en-US" sz="110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맑은 고딕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3F9-4047-9D0B-2B0AE6BBF7BD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kumimoji="1" lang="en-US" sz="105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defRPr>
                    </a:pPr>
                    <a:r>
                      <a:rPr lang="en-US" altLang="ko-KR" sz="1050">
                        <a:solidFill>
                          <a:schemeClr val="bg1"/>
                        </a:solidFill>
                      </a:rPr>
                      <a:t>6</a:t>
                    </a:r>
                    <a:r>
                      <a:rPr lang="ko-KR" altLang="en-US" sz="1050">
                        <a:solidFill>
                          <a:schemeClr val="bg1"/>
                        </a:solidFill>
                      </a:rPr>
                      <a:t>년</a:t>
                    </a:r>
                    <a:r>
                      <a:rPr lang="en-US" altLang="ko-KR" sz="1050">
                        <a:solidFill>
                          <a:schemeClr val="bg1"/>
                        </a:solidFill>
                      </a:rPr>
                      <a:t>~10</a:t>
                    </a:r>
                    <a:r>
                      <a:rPr lang="ko-KR" altLang="en-US" sz="1050">
                        <a:solidFill>
                          <a:schemeClr val="bg1"/>
                        </a:solidFill>
                      </a:rPr>
                      <a:t>년</a:t>
                    </a:r>
                    <a:r>
                      <a:rPr lang="ko-KR" altLang="en-US" sz="1050" baseline="0" dirty="0">
                        <a:solidFill>
                          <a:schemeClr val="bg1"/>
                        </a:solidFill>
                      </a:rPr>
                      <a:t>
</a:t>
                    </a:r>
                    <a:fld id="{3E5D7004-DAE4-4537-927F-6AD8C3A29E8A}" type="PERCENTAGE">
                      <a:rPr lang="en-US" altLang="ko-KR" sz="1050" baseline="0">
                        <a:solidFill>
                          <a:schemeClr val="bg1"/>
                        </a:solidFill>
                      </a:rPr>
                      <a:pPr>
                        <a:defRPr kumimoji="1" lang="en-US" sz="1050" spc="-10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defRPr>
                      </a:pPr>
                      <a:t>[백분율]</a:t>
                    </a:fld>
                    <a:endParaRPr lang="ko-KR" altLang="en-US" sz="1050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kumimoji="1" lang="en-US" sz="105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맑은 고딕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3F9-4047-9D0B-2B0AE6BBF7BD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kumimoji="1" lang="en-US" sz="1050" b="1" i="0" u="none" strike="noStrike" kern="1200" spc="-100" baseline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defRPr>
                    </a:pPr>
                    <a:r>
                      <a:rPr lang="en-US" altLang="ko-KR" sz="1050">
                        <a:solidFill>
                          <a:schemeClr val="bg1"/>
                        </a:solidFill>
                      </a:rPr>
                      <a:t>5</a:t>
                    </a:r>
                    <a:r>
                      <a:rPr lang="ko-KR" altLang="en-US" sz="1050">
                        <a:solidFill>
                          <a:schemeClr val="bg1"/>
                        </a:solidFill>
                      </a:rPr>
                      <a:t>년 이하</a:t>
                    </a:r>
                    <a:r>
                      <a:rPr lang="ko-KR" altLang="en-US" sz="1050" baseline="0" dirty="0">
                        <a:solidFill>
                          <a:schemeClr val="bg1"/>
                        </a:solidFill>
                      </a:rPr>
                      <a:t>
</a:t>
                    </a:r>
                    <a:fld id="{DD652DFF-FABD-4F6D-AED6-B1800F992A4B}" type="PERCENTAGE">
                      <a:rPr lang="en-US" altLang="ko-KR" sz="1050" baseline="0">
                        <a:solidFill>
                          <a:schemeClr val="bg1"/>
                        </a:solidFill>
                      </a:rPr>
                      <a:pPr>
                        <a:defRPr kumimoji="1" lang="en-US" sz="1050" spc="-10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defRPr>
                      </a:pPr>
                      <a:t>[백분율]</a:t>
                    </a:fld>
                    <a:endParaRPr lang="ko-KR" altLang="en-US" sz="1050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kumimoji="1" lang="en-US" sz="1050" b="1" i="0" u="none" strike="noStrike" kern="1200" spc="-100" baseline="0">
                      <a:ln>
                        <a:solidFill>
                          <a:srgbClr val="535965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맑은 고딕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3F9-4047-9D0B-2B0AE6BBF7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kumimoji="1" lang="en-US" sz="1200" b="1" i="0" u="none" strike="noStrike" kern="1200" spc="-100" baseline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122234"/>
                    </a:solidFill>
                    <a:latin typeface="맑은 고딕"/>
                    <a:ea typeface="맑은 고딕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Sheet1!$D$11:$D$15</c:f>
              <c:strCache>
                <c:ptCount val="5"/>
                <c:pt idx="0">
                  <c:v>OVER 21 YEARS</c:v>
                </c:pt>
                <c:pt idx="1">
                  <c:v>16~20 YEARS</c:v>
                </c:pt>
                <c:pt idx="2">
                  <c:v>11~15 YEARS</c:v>
                </c:pt>
                <c:pt idx="3">
                  <c:v>6~10 YEARS</c:v>
                </c:pt>
                <c:pt idx="4">
                  <c:v>~5 YEARS</c:v>
                </c:pt>
              </c:strCache>
            </c:strRef>
          </c:cat>
          <c:val>
            <c:numRef>
              <c:f>Sheet1!$E$11:$E$15</c:f>
              <c:numCache>
                <c:formatCode>0%</c:formatCode>
                <c:ptCount val="5"/>
                <c:pt idx="0">
                  <c:v>0.32</c:v>
                </c:pt>
                <c:pt idx="1">
                  <c:v>0.25</c:v>
                </c:pt>
                <c:pt idx="2">
                  <c:v>0.17</c:v>
                </c:pt>
                <c:pt idx="3">
                  <c:v>0.14000000000000001</c:v>
                </c:pt>
                <c:pt idx="4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3F9-4047-9D0B-2B0AE6BBF7B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32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292100" sx="114000" sy="114000" algn="ctr" rotWithShape="0">
                <a:prstClr val="black">
                  <a:alpha val="10000"/>
                </a:prstClr>
              </a:outerShdw>
            </a:effectLst>
          </c:spPr>
          <c:invertIfNegative val="0"/>
          <c:cat>
            <c:numRef>
              <c:f>Sheet1!$E$32:$H$32</c:f>
              <c:numCache>
                <c:formatCode>General</c:formatCode>
                <c:ptCount val="4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</c:numCache>
            </c:numRef>
          </c:cat>
          <c:val>
            <c:numRef>
              <c:f>Sheet1!$E$33:$H$33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60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AE-4DB6-9586-556DAB9D71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1052877424"/>
        <c:axId val="1052874064"/>
      </c:barChart>
      <c:catAx>
        <c:axId val="105287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Montserrat Bold" panose="00000800000000000000" charset="0"/>
                <a:ea typeface="+mn-ea"/>
                <a:cs typeface="+mn-cs"/>
              </a:defRPr>
            </a:pPr>
            <a:endParaRPr lang="ru-RU"/>
          </a:p>
        </c:txPr>
        <c:crossAx val="1052874064"/>
        <c:crosses val="autoZero"/>
        <c:auto val="1"/>
        <c:lblAlgn val="ctr"/>
        <c:lblOffset val="100"/>
        <c:noMultiLvlLbl val="0"/>
      </c:catAx>
      <c:valAx>
        <c:axId val="1052874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2877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  <a:latin typeface="Montserrat Bold" panose="00000800000000000000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834791" y="761530"/>
            <a:ext cx="9096292" cy="197955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5400" b="0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4778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7680" y="1016001"/>
            <a:ext cx="5354320" cy="358647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45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6868160" cy="358647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27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8236" y="1432561"/>
            <a:ext cx="5124244" cy="341376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7944" y="1432561"/>
            <a:ext cx="5124244" cy="341376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833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0560" y="1178561"/>
            <a:ext cx="3190240" cy="479551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4160" y="1178561"/>
            <a:ext cx="3190240" cy="283463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971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77440" y="0"/>
            <a:ext cx="9814560" cy="68580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525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544273" cy="356500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651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" y="1088021"/>
            <a:ext cx="5995687" cy="3044141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6313" y="1088021"/>
            <a:ext cx="5995687" cy="3044141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170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458411"/>
            <a:ext cx="3927672" cy="230336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32164" y="1458411"/>
            <a:ext cx="3927672" cy="230336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64328" y="1458411"/>
            <a:ext cx="3927672" cy="230336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927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647440" cy="68580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545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9040" y="0"/>
            <a:ext cx="7172960" cy="343408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34080"/>
            <a:ext cx="6888480" cy="343408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01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4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90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954228" cy="6858001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80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04414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567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3787" y="0"/>
            <a:ext cx="5328213" cy="68580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18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254906" cy="68580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276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021"/>
            <a:ext cx="12192000" cy="318303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99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0" y="1"/>
            <a:ext cx="4937760" cy="311911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54240" y="3373120"/>
            <a:ext cx="4937760" cy="348488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567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2156DF3-4A8B-893F-09BF-493E20275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81954" y="0"/>
            <a:ext cx="3210046" cy="685799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01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5F5E-8382-41C3-930B-5E397F8615D4}" type="datetimeFigureOut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2B0E3-5EFB-4219-BC4A-16D8F64F9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7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74" r:id="rId5"/>
    <p:sldLayoutId id="2147483651" r:id="rId6"/>
    <p:sldLayoutId id="2147483662" r:id="rId7"/>
    <p:sldLayoutId id="2147483665" r:id="rId8"/>
    <p:sldLayoutId id="2147483663" r:id="rId9"/>
    <p:sldLayoutId id="2147483667" r:id="rId10"/>
    <p:sldLayoutId id="2147483666" r:id="rId11"/>
    <p:sldLayoutId id="2147483675" r:id="rId12"/>
    <p:sldLayoutId id="2147483668" r:id="rId13"/>
    <p:sldLayoutId id="2147483670" r:id="rId14"/>
    <p:sldLayoutId id="2147483671" r:id="rId15"/>
    <p:sldLayoutId id="2147483672" r:id="rId16"/>
    <p:sldLayoutId id="2147483673" r:id="rId17"/>
    <p:sldLayoutId id="2147483669" r:id="rId18"/>
    <p:sldLayoutId id="2147483676" r:id="rId19"/>
    <p:sldLayoutId id="2147483677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chart" Target="../charts/chart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openxmlformats.org/officeDocument/2006/relationships/chart" Target="../charts/chart1.xml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9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50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microsoft.com/office/2007/relationships/hdphoto" Target="../media/hdphoto6.wdp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jpe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7.xml"/><Relationship Id="rId5" Type="http://schemas.microsoft.com/office/2007/relationships/hdphoto" Target="../media/hdphoto8.wdp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0.wdp"/><Relationship Id="rId5" Type="http://schemas.openxmlformats.org/officeDocument/2006/relationships/image" Target="../media/image73.png"/><Relationship Id="rId4" Type="http://schemas.microsoft.com/office/2007/relationships/hdphoto" Target="../media/hdphoto9.wdp"/><Relationship Id="rId9" Type="http://schemas.openxmlformats.org/officeDocument/2006/relationships/image" Target="../media/image76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png"/><Relationship Id="rId5" Type="http://schemas.microsoft.com/office/2007/relationships/hdphoto" Target="../media/hdphoto13.wdp"/><Relationship Id="rId4" Type="http://schemas.openxmlformats.org/officeDocument/2006/relationships/image" Target="../media/image90.png"/><Relationship Id="rId9" Type="http://schemas.microsoft.com/office/2007/relationships/hdphoto" Target="../media/hdphoto15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microsoft.com/office/2007/relationships/hdphoto" Target="../media/hdphoto19.wdp"/><Relationship Id="rId3" Type="http://schemas.openxmlformats.org/officeDocument/2006/relationships/image" Target="../media/image94.png"/><Relationship Id="rId7" Type="http://schemas.microsoft.com/office/2007/relationships/hdphoto" Target="../media/hdphoto16.wdp"/><Relationship Id="rId12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7.png"/><Relationship Id="rId11" Type="http://schemas.microsoft.com/office/2007/relationships/hdphoto" Target="../media/hdphoto18.wdp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microsoft.com/office/2007/relationships/hdphoto" Target="../media/hdphoto17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4.png"/><Relationship Id="rId3" Type="http://schemas.microsoft.com/office/2007/relationships/hdphoto" Target="../media/hdphoto16.wdp"/><Relationship Id="rId7" Type="http://schemas.microsoft.com/office/2007/relationships/hdphoto" Target="../media/hdphoto18.wdp"/><Relationship Id="rId12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9.png"/><Relationship Id="rId11" Type="http://schemas.openxmlformats.org/officeDocument/2006/relationships/image" Target="../media/image102.png"/><Relationship Id="rId5" Type="http://schemas.microsoft.com/office/2007/relationships/hdphoto" Target="../media/hdphoto17.wdp"/><Relationship Id="rId10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microsoft.com/office/2007/relationships/hdphoto" Target="../media/hdphoto19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microsoft.com/office/2007/relationships/hdphoto" Target="../media/hdphoto19.wdp"/><Relationship Id="rId3" Type="http://schemas.openxmlformats.org/officeDocument/2006/relationships/image" Target="../media/image106.png"/><Relationship Id="rId7" Type="http://schemas.microsoft.com/office/2007/relationships/hdphoto" Target="../media/hdphoto16.wdp"/><Relationship Id="rId12" Type="http://schemas.openxmlformats.org/officeDocument/2006/relationships/image" Target="../media/image10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7.png"/><Relationship Id="rId11" Type="http://schemas.microsoft.com/office/2007/relationships/hdphoto" Target="../media/hdphoto18.wdp"/><Relationship Id="rId5" Type="http://schemas.openxmlformats.org/officeDocument/2006/relationships/image" Target="../media/image108.png"/><Relationship Id="rId10" Type="http://schemas.openxmlformats.org/officeDocument/2006/relationships/image" Target="../media/image99.png"/><Relationship Id="rId4" Type="http://schemas.openxmlformats.org/officeDocument/2006/relationships/image" Target="../media/image107.png"/><Relationship Id="rId9" Type="http://schemas.microsoft.com/office/2007/relationships/hdphoto" Target="../media/hdphoto17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20.wdp"/><Relationship Id="rId7" Type="http://schemas.openxmlformats.org/officeDocument/2006/relationships/image" Target="../media/image111.png"/><Relationship Id="rId12" Type="http://schemas.microsoft.com/office/2007/relationships/hdphoto" Target="../media/hdphoto24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0.xml"/><Relationship Id="rId6" Type="http://schemas.microsoft.com/office/2007/relationships/hdphoto" Target="../media/hdphoto21.wdp"/><Relationship Id="rId11" Type="http://schemas.openxmlformats.org/officeDocument/2006/relationships/image" Target="../media/image113.png"/><Relationship Id="rId5" Type="http://schemas.openxmlformats.org/officeDocument/2006/relationships/image" Target="../media/image110.png"/><Relationship Id="rId10" Type="http://schemas.microsoft.com/office/2007/relationships/hdphoto" Target="../media/hdphoto23.wdp"/><Relationship Id="rId4" Type="http://schemas.openxmlformats.org/officeDocument/2006/relationships/chart" Target="../charts/chart3.xml"/><Relationship Id="rId9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5">
            <a:extLst>
              <a:ext uri="{FF2B5EF4-FFF2-40B4-BE49-F238E27FC236}">
                <a16:creationId xmlns:a16="http://schemas.microsoft.com/office/drawing/2014/main" id="{53989CE8-6996-0EF9-1A86-1DFEA26BD28A}"/>
              </a:ext>
            </a:extLst>
          </p:cNvPr>
          <p:cNvSpPr txBox="1">
            <a:spLocks/>
          </p:cNvSpPr>
          <p:nvPr/>
        </p:nvSpPr>
        <p:spPr>
          <a:xfrm>
            <a:off x="1057275" y="2163816"/>
            <a:ext cx="8496217" cy="197955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ko-KR" sz="4800" dirty="0"/>
              <a:t>『LUMEX』  </a:t>
            </a:r>
            <a:r>
              <a:rPr kumimoji="1" lang="ko-KR" altLang="en-US" sz="4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회사소개서</a:t>
            </a:r>
            <a:endParaRPr kumimoji="1" lang="ko-KR" altLang="en-US" sz="32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722FE3-3126-AF72-2AD7-D312EDED5C12}"/>
              </a:ext>
            </a:extLst>
          </p:cNvPr>
          <p:cNvSpPr/>
          <p:nvPr/>
        </p:nvSpPr>
        <p:spPr>
          <a:xfrm>
            <a:off x="0" y="2295525"/>
            <a:ext cx="457200" cy="1295400"/>
          </a:xfrm>
          <a:prstGeom prst="rect">
            <a:avLst/>
          </a:prstGeom>
          <a:solidFill>
            <a:srgbClr val="1223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87F9CD-B0CC-5EEC-9159-B026F0C7704F}"/>
              </a:ext>
            </a:extLst>
          </p:cNvPr>
          <p:cNvSpPr/>
          <p:nvPr/>
        </p:nvSpPr>
        <p:spPr>
          <a:xfrm>
            <a:off x="9553492" y="2295525"/>
            <a:ext cx="2638508" cy="1295400"/>
          </a:xfrm>
          <a:prstGeom prst="rect">
            <a:avLst/>
          </a:prstGeom>
          <a:solidFill>
            <a:srgbClr val="122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C9FA26-9C9C-5FDE-5B82-18D5C62B0B74}"/>
              </a:ext>
            </a:extLst>
          </p:cNvPr>
          <p:cNvSpPr txBox="1"/>
          <p:nvPr/>
        </p:nvSpPr>
        <p:spPr>
          <a:xfrm>
            <a:off x="1371600" y="4317661"/>
            <a:ext cx="6100762" cy="202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Automation Solutions for Automotive Manufacturing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7E5235-D801-DFA9-A502-27A5C5237361}"/>
              </a:ext>
            </a:extLst>
          </p:cNvPr>
          <p:cNvSpPr txBox="1"/>
          <p:nvPr/>
        </p:nvSpPr>
        <p:spPr>
          <a:xfrm>
            <a:off x="6091238" y="6655765"/>
            <a:ext cx="6100762" cy="163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solidFill>
                  <a:srgbClr val="122334"/>
                </a:solidFill>
                <a:latin typeface="Montserrat" panose="00000500000000000000" pitchFamily="2" charset="-52"/>
                <a:ea typeface="+mj-ea"/>
                <a:cs typeface="+mj-cs"/>
              </a:rPr>
              <a:t>@LUMEX.</a:t>
            </a:r>
            <a:r>
              <a:rPr lang="ko-KR" altLang="en-US" sz="800" dirty="0">
                <a:solidFill>
                  <a:srgbClr val="122334"/>
                </a:solidFill>
                <a:latin typeface="Montserrat" panose="00000500000000000000" pitchFamily="2" charset="-52"/>
                <a:ea typeface="+mj-ea"/>
                <a:cs typeface="+mj-cs"/>
              </a:rPr>
              <a:t> </a:t>
            </a:r>
            <a:r>
              <a:rPr lang="en-US" altLang="ko-KR" sz="800" dirty="0">
                <a:solidFill>
                  <a:srgbClr val="122334"/>
                </a:solidFill>
                <a:latin typeface="Montserrat" panose="00000500000000000000" pitchFamily="2" charset="-52"/>
                <a:ea typeface="+mj-ea"/>
                <a:cs typeface="+mj-cs"/>
              </a:rPr>
              <a:t>All rights reserved.</a:t>
            </a:r>
            <a:r>
              <a:rPr lang="en-US" altLang="ko-KR" sz="800" dirty="0">
                <a:solidFill>
                  <a:srgbClr val="122334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    │    </a:t>
            </a:r>
            <a:r>
              <a:rPr lang="en-US" altLang="ko-KR" sz="800" dirty="0">
                <a:solidFill>
                  <a:srgbClr val="122334"/>
                </a:solidFill>
                <a:latin typeface="Montserrat" panose="00000500000000000000" pitchFamily="2" charset="-52"/>
                <a:ea typeface="+mj-ea"/>
                <a:cs typeface="+mj-cs"/>
              </a:rPr>
              <a:t> 2025</a:t>
            </a:r>
            <a:endParaRPr lang="ko-KR" altLang="en-US" sz="800" dirty="0">
              <a:solidFill>
                <a:srgbClr val="122334"/>
              </a:solidFill>
              <a:latin typeface="Montserrat" panose="00000500000000000000" pitchFamily="2" charset="-52"/>
              <a:ea typeface="+mj-ea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92EE26-16D2-2DBA-2E1F-7BA9F0220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49" y="6545842"/>
            <a:ext cx="638175" cy="2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9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개체 틀 2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93" b="1316"/>
          <a:stretch/>
        </p:blipFill>
        <p:spPr/>
      </p:pic>
      <p:sp>
        <p:nvSpPr>
          <p:cNvPr id="16" name="직사각형 15"/>
          <p:cNvSpPr/>
          <p:nvPr/>
        </p:nvSpPr>
        <p:spPr>
          <a:xfrm>
            <a:off x="2057143" y="2069603"/>
            <a:ext cx="8077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COMPETITIVE EDGE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B3F69D-1109-AB44-4BD3-C502193B1FCC}"/>
              </a:ext>
            </a:extLst>
          </p:cNvPr>
          <p:cNvSpPr/>
          <p:nvPr/>
        </p:nvSpPr>
        <p:spPr>
          <a:xfrm>
            <a:off x="10210466" y="230766"/>
            <a:ext cx="17137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Montserrat SemiBold" panose="00000700000000000000" pitchFamily="2" charset="0"/>
              </a:rPr>
              <a:t>LUMEX</a:t>
            </a:r>
            <a:endParaRPr lang="ko-KR" altLang="en-US" sz="1200" dirty="0">
              <a:latin typeface="Montserrat SemiBold" panose="00000700000000000000" pitchFamily="2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48F858D-42AA-9114-4C77-92E1E3F0CF4E}"/>
              </a:ext>
            </a:extLst>
          </p:cNvPr>
          <p:cNvSpPr/>
          <p:nvPr/>
        </p:nvSpPr>
        <p:spPr>
          <a:xfrm>
            <a:off x="738337" y="5350505"/>
            <a:ext cx="2347764" cy="247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엔지니어링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설계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설치 및 대량 생산 지원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845DF63-4B00-BDAD-FCA4-EEE53EFE6755}"/>
              </a:ext>
            </a:extLst>
          </p:cNvPr>
          <p:cNvSpPr/>
          <p:nvPr/>
        </p:nvSpPr>
        <p:spPr>
          <a:xfrm>
            <a:off x="738337" y="4944864"/>
            <a:ext cx="2347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Bold" panose="00000800000000000000" charset="0"/>
                <a:ea typeface="맑은 고딕" panose="020B0503020000020004" pitchFamily="34" charset="-127"/>
              </a:rPr>
              <a:t>TURNKEY EXPERTISE</a:t>
            </a:r>
            <a:endParaRPr kumimoji="1" lang="ko-KR" altLang="en-US" sz="1400" b="1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Bold" panose="00000800000000000000" charset="0"/>
              <a:ea typeface="맑은 고딕" panose="020B0503020000020004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AF2982B-F71A-6508-692B-154A44A5CD51}"/>
              </a:ext>
            </a:extLst>
          </p:cNvPr>
          <p:cNvSpPr/>
          <p:nvPr/>
        </p:nvSpPr>
        <p:spPr>
          <a:xfrm>
            <a:off x="3499443" y="5336926"/>
            <a:ext cx="2347764" cy="416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글로벌 표준 및 다양한 고객의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  <a:p>
            <a:pPr algn="ctr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요구 사항에 대응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ED517F2-500E-8CF9-1C7D-30B4ED569D0F}"/>
              </a:ext>
            </a:extLst>
          </p:cNvPr>
          <p:cNvSpPr/>
          <p:nvPr/>
        </p:nvSpPr>
        <p:spPr>
          <a:xfrm>
            <a:off x="3499445" y="4944864"/>
            <a:ext cx="2347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Bold" panose="00000800000000000000" charset="0"/>
                <a:ea typeface="맑은 고딕" panose="020B0503020000020004" pitchFamily="34" charset="-127"/>
              </a:rPr>
              <a:t>GLOBAL ADAPTABILITY</a:t>
            </a:r>
            <a:endParaRPr kumimoji="1" lang="ko-KR" altLang="en-US" sz="1400" b="1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Bold" panose="00000800000000000000" charset="0"/>
              <a:ea typeface="맑은 고딕" panose="020B05030200000200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5F026F5-97AA-C062-E1E9-A67FB9EC2283}"/>
              </a:ext>
            </a:extLst>
          </p:cNvPr>
          <p:cNvSpPr/>
          <p:nvPr/>
        </p:nvSpPr>
        <p:spPr>
          <a:xfrm>
            <a:off x="6268013" y="5336926"/>
            <a:ext cx="2347764" cy="416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스마트 팩토리 솔루션 및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  <a:p>
            <a:pPr algn="ctr">
              <a:lnSpc>
                <a:spcPct val="11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AI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기반 생산성 향상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7D9F760-79DB-D20B-ACD2-AB165FD28E08}"/>
              </a:ext>
            </a:extLst>
          </p:cNvPr>
          <p:cNvSpPr/>
          <p:nvPr/>
        </p:nvSpPr>
        <p:spPr>
          <a:xfrm>
            <a:off x="6268015" y="4944864"/>
            <a:ext cx="2347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Bold" panose="00000800000000000000" charset="0"/>
                <a:ea typeface="맑은 고딕" panose="020B0503020000020004" pitchFamily="34" charset="-127"/>
              </a:rPr>
              <a:t>ROBOTIC AUTOMATION</a:t>
            </a:r>
            <a:endParaRPr kumimoji="1" lang="ko-KR" altLang="en-US" sz="1400" b="1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Bold" panose="00000800000000000000" charset="0"/>
              <a:ea typeface="맑은 고딕" panose="020B0503020000020004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C23B18B-F1A8-E2DD-7DB1-5AEA02A27F18}"/>
              </a:ext>
            </a:extLst>
          </p:cNvPr>
          <p:cNvSpPr/>
          <p:nvPr/>
        </p:nvSpPr>
        <p:spPr>
          <a:xfrm>
            <a:off x="9036583" y="5336926"/>
            <a:ext cx="2347764" cy="416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고객 요구에 즉각적으로 대응하며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  <a:p>
            <a:pPr algn="ctr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지속적으로 서비스 개선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04861FA-3DAD-933E-3687-31B4D3B7D45D}"/>
              </a:ext>
            </a:extLst>
          </p:cNvPr>
          <p:cNvSpPr/>
          <p:nvPr/>
        </p:nvSpPr>
        <p:spPr>
          <a:xfrm>
            <a:off x="9036585" y="4944864"/>
            <a:ext cx="2347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Bold" panose="00000800000000000000" charset="0"/>
                <a:ea typeface="맑은 고딕" panose="020B0503020000020004" pitchFamily="34" charset="-127"/>
              </a:rPr>
              <a:t>AGILE REPONSE</a:t>
            </a:r>
            <a:endParaRPr kumimoji="1" lang="ko-KR" altLang="en-US" sz="1400" b="1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Bold" panose="00000800000000000000" charset="0"/>
              <a:ea typeface="맑은 고딕" panose="020B0503020000020004" pitchFamily="34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B959EC5-F0BB-F17A-C722-B9314BFABCE7}"/>
              </a:ext>
            </a:extLst>
          </p:cNvPr>
          <p:cNvGrpSpPr/>
          <p:nvPr/>
        </p:nvGrpSpPr>
        <p:grpSpPr>
          <a:xfrm>
            <a:off x="1400792" y="3761426"/>
            <a:ext cx="1007926" cy="1007926"/>
            <a:chOff x="1400792" y="3761426"/>
            <a:chExt cx="1007926" cy="100792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1400792" y="3761426"/>
              <a:ext cx="1007926" cy="10079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turnkey Icon - Free PNG &amp; SVG 4365396 - Noun Project">
              <a:extLst>
                <a:ext uri="{FF2B5EF4-FFF2-40B4-BE49-F238E27FC236}">
                  <a16:creationId xmlns:a16="http://schemas.microsoft.com/office/drawing/2014/main" id="{67E72E90-7235-73AF-4B39-D25E96001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2922" y="3986584"/>
              <a:ext cx="547452" cy="547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0D45DAD-2D20-40FD-4ECF-A576893AE3D4}"/>
              </a:ext>
            </a:extLst>
          </p:cNvPr>
          <p:cNvGrpSpPr/>
          <p:nvPr/>
        </p:nvGrpSpPr>
        <p:grpSpPr>
          <a:xfrm>
            <a:off x="4169362" y="3761426"/>
            <a:ext cx="1007926" cy="1007926"/>
            <a:chOff x="4169362" y="3761426"/>
            <a:chExt cx="1007926" cy="100792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169362" y="3761426"/>
              <a:ext cx="1007926" cy="10079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Global Navigation - Free Maps and Flags icons">
              <a:extLst>
                <a:ext uri="{FF2B5EF4-FFF2-40B4-BE49-F238E27FC236}">
                  <a16:creationId xmlns:a16="http://schemas.microsoft.com/office/drawing/2014/main" id="{A6D52956-51BE-6DD4-498F-FD1779EDA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497" y="4050500"/>
              <a:ext cx="451656" cy="45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B3CCCE7-035C-0F0F-DDD0-1EB8D141CC2D}"/>
              </a:ext>
            </a:extLst>
          </p:cNvPr>
          <p:cNvGrpSpPr/>
          <p:nvPr/>
        </p:nvGrpSpPr>
        <p:grpSpPr>
          <a:xfrm>
            <a:off x="6937932" y="3761426"/>
            <a:ext cx="1007926" cy="1007926"/>
            <a:chOff x="6937932" y="3761426"/>
            <a:chExt cx="1007926" cy="1007926"/>
          </a:xfrm>
        </p:grpSpPr>
        <p:sp>
          <p:nvSpPr>
            <p:cNvPr id="13" name="모서리가 둥근 직사각형 31">
              <a:extLst>
                <a:ext uri="{FF2B5EF4-FFF2-40B4-BE49-F238E27FC236}">
                  <a16:creationId xmlns:a16="http://schemas.microsoft.com/office/drawing/2014/main" id="{EB8F3137-6850-E45A-CEBF-C119C418481B}"/>
                </a:ext>
              </a:extLst>
            </p:cNvPr>
            <p:cNvSpPr/>
            <p:nvPr/>
          </p:nvSpPr>
          <p:spPr>
            <a:xfrm>
              <a:off x="6937932" y="3761426"/>
              <a:ext cx="1007926" cy="10079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12,400+ Robotics Icon Stock Illustrations, Royalty-Free Vector Graphics &amp;  Clip Art - iStock | Robotics icon set">
              <a:extLst>
                <a:ext uri="{FF2B5EF4-FFF2-40B4-BE49-F238E27FC236}">
                  <a16:creationId xmlns:a16="http://schemas.microsoft.com/office/drawing/2014/main" id="{3CBB7DAA-B966-C8AE-C10C-F9AE76B88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050" y="3964482"/>
              <a:ext cx="623690" cy="623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6E451F9-D759-42C9-F85E-B33183D88F43}"/>
              </a:ext>
            </a:extLst>
          </p:cNvPr>
          <p:cNvGrpSpPr/>
          <p:nvPr/>
        </p:nvGrpSpPr>
        <p:grpSpPr>
          <a:xfrm>
            <a:off x="9706503" y="3761426"/>
            <a:ext cx="1007926" cy="1007926"/>
            <a:chOff x="9706503" y="3761426"/>
            <a:chExt cx="1007926" cy="100792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9706503" y="3761426"/>
              <a:ext cx="1007926" cy="10079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" name="Picture 10" descr="Agile - Free business icons">
              <a:extLst>
                <a:ext uri="{FF2B5EF4-FFF2-40B4-BE49-F238E27FC236}">
                  <a16:creationId xmlns:a16="http://schemas.microsoft.com/office/drawing/2014/main" id="{B5B438FE-128E-BAFC-6CD6-360026580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0093" y="4025955"/>
              <a:ext cx="500743" cy="500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94597D7-260C-84E8-2CB4-970ECEE98333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10</a:t>
            </a:fld>
            <a:endParaRPr lang="ru-RU" sz="1000" dirty="0">
              <a:latin typeface="+mj-l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59D1B6-BDA7-A1D8-75F3-E7540C306E00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304455-AB1F-AA2A-52BE-5F93EBA1FADA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02  </a:t>
              </a:r>
              <a:r>
                <a:rPr kumimoji="1" lang="ko-KR" altLang="en-US" sz="1200" b="1" i="0" u="none" strike="noStrike" kern="1200" cap="none" spc="-100" normalizeH="0" baseline="0" noProof="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사업분야 및 경쟁력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24E656-3C5B-9926-5C3F-C1BF8E17F675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26D2146-5F44-DFE1-3B3C-4EF6A47D67C9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675593-6503-CDC5-45A1-BFAD7384ECB4}"/>
              </a:ext>
            </a:extLst>
          </p:cNvPr>
          <p:cNvSpPr/>
          <p:nvPr/>
        </p:nvSpPr>
        <p:spPr>
          <a:xfrm>
            <a:off x="2057143" y="2751806"/>
            <a:ext cx="80777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경쟁우위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94DA03-F6A9-E1F5-FE60-82EA19117725}"/>
              </a:ext>
            </a:extLst>
          </p:cNvPr>
          <p:cNvSpPr/>
          <p:nvPr/>
        </p:nvSpPr>
        <p:spPr>
          <a:xfrm>
            <a:off x="1408255" y="4782514"/>
            <a:ext cx="100792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턴키 전문성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653259-23D8-7022-A38E-316AC6988223}"/>
              </a:ext>
            </a:extLst>
          </p:cNvPr>
          <p:cNvSpPr/>
          <p:nvPr/>
        </p:nvSpPr>
        <p:spPr>
          <a:xfrm>
            <a:off x="4169363" y="4782514"/>
            <a:ext cx="100792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글로벌 적응력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04788F-9719-15A4-B017-56B7D574DF98}"/>
              </a:ext>
            </a:extLst>
          </p:cNvPr>
          <p:cNvSpPr/>
          <p:nvPr/>
        </p:nvSpPr>
        <p:spPr>
          <a:xfrm>
            <a:off x="6937933" y="4782514"/>
            <a:ext cx="100792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로봇 자동화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D28DE2-5B61-6CBA-2D00-2A767C9E21E6}"/>
              </a:ext>
            </a:extLst>
          </p:cNvPr>
          <p:cNvSpPr/>
          <p:nvPr/>
        </p:nvSpPr>
        <p:spPr>
          <a:xfrm>
            <a:off x="9706503" y="4782514"/>
            <a:ext cx="100792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신혹한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 대응</a:t>
            </a:r>
          </a:p>
        </p:txBody>
      </p:sp>
    </p:spTree>
    <p:extLst>
      <p:ext uri="{BB962C8B-B14F-4D97-AF65-F5344CB8AC3E}">
        <p14:creationId xmlns:p14="http://schemas.microsoft.com/office/powerpoint/2010/main" val="201976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703497B-91C1-5F2F-776F-8BA1EB07CAB0}"/>
              </a:ext>
            </a:extLst>
          </p:cNvPr>
          <p:cNvGrpSpPr/>
          <p:nvPr/>
        </p:nvGrpSpPr>
        <p:grpSpPr>
          <a:xfrm>
            <a:off x="4236099" y="1554065"/>
            <a:ext cx="7955902" cy="5303935"/>
            <a:chOff x="4236099" y="1554065"/>
            <a:chExt cx="7955902" cy="5303935"/>
          </a:xfrm>
        </p:grpSpPr>
        <p:pic>
          <p:nvPicPr>
            <p:cNvPr id="2052" name="Picture 4" descr="Construction Worker Silhouette Vector Art, Icons, and Graphics for Free  Download">
              <a:extLst>
                <a:ext uri="{FF2B5EF4-FFF2-40B4-BE49-F238E27FC236}">
                  <a16:creationId xmlns:a16="http://schemas.microsoft.com/office/drawing/2014/main" id="{41761054-CE25-28FF-1787-C77E5626B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099" y="1554065"/>
              <a:ext cx="7955902" cy="5303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ale-headshot - Crossed Arms Silhouette Png Clipart - Large Size Png Image  - PikPng">
              <a:extLst>
                <a:ext uri="{FF2B5EF4-FFF2-40B4-BE49-F238E27FC236}">
                  <a16:creationId xmlns:a16="http://schemas.microsoft.com/office/drawing/2014/main" id="{CCFEA8B2-B726-40CC-D11D-B030B274DC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91" y="2234919"/>
              <a:ext cx="3453546" cy="4236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A78348-0EE2-DB3E-1455-1AAC32237C85}"/>
              </a:ext>
            </a:extLst>
          </p:cNvPr>
          <p:cNvGrpSpPr/>
          <p:nvPr/>
        </p:nvGrpSpPr>
        <p:grpSpPr>
          <a:xfrm>
            <a:off x="4636779" y="2459597"/>
            <a:ext cx="3793079" cy="3567623"/>
            <a:chOff x="4636779" y="2459597"/>
            <a:chExt cx="3793079" cy="3567623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87E106CC-DCFB-A319-4938-B65B17E2154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78101800"/>
                </p:ext>
              </p:extLst>
            </p:nvPr>
          </p:nvGraphicFramePr>
          <p:xfrm>
            <a:off x="4636779" y="2459597"/>
            <a:ext cx="3793079" cy="35676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35CA5D-599D-DB0B-3FFA-D91AAAE44288}"/>
                </a:ext>
              </a:extLst>
            </p:cNvPr>
            <p:cNvSpPr txBox="1"/>
            <p:nvPr/>
          </p:nvSpPr>
          <p:spPr>
            <a:xfrm>
              <a:off x="6015297" y="4380405"/>
              <a:ext cx="1077533" cy="256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j-lt"/>
                </a:rPr>
                <a:t>EXPERTISE</a:t>
              </a:r>
              <a:endParaRPr lang="ru-RU" sz="1200" dirty="0">
                <a:latin typeface="+mj-lt"/>
              </a:endParaRPr>
            </a:p>
          </p:txBody>
        </p:sp>
        <p:pic>
          <p:nvPicPr>
            <p:cNvPr id="2054" name="Picture 6" descr="Education Svg Png Icon Free Download (#512748) - OnlineWebFonts.COM">
              <a:extLst>
                <a:ext uri="{FF2B5EF4-FFF2-40B4-BE49-F238E27FC236}">
                  <a16:creationId xmlns:a16="http://schemas.microsoft.com/office/drawing/2014/main" id="{CC961FC7-4445-C378-C1DB-35BBE1425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78" b="89778" l="4000" r="95111">
                          <a14:foregroundMark x1="71556" y1="61778" x2="71556" y2="61778"/>
                          <a14:foregroundMark x1="91556" y1="37778" x2="91556" y2="37778"/>
                          <a14:foregroundMark x1="25333" y1="76444" x2="25333" y2="76444"/>
                          <a14:foregroundMark x1="8000" y1="37333" x2="8000" y2="37333"/>
                          <a14:foregroundMark x1="4000" y1="36000" x2="4889" y2="36444"/>
                          <a14:foregroundMark x1="95111" y1="36444" x2="95111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954" y="3732770"/>
              <a:ext cx="652221" cy="652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459DCEF-4651-35F1-B230-393BC07548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252346"/>
              </p:ext>
            </p:extLst>
          </p:nvPr>
        </p:nvGraphicFramePr>
        <p:xfrm>
          <a:off x="8095185" y="2459597"/>
          <a:ext cx="3793079" cy="3572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69218C-7D1D-8647-536E-C71D4AAB7225}"/>
              </a:ext>
            </a:extLst>
          </p:cNvPr>
          <p:cNvSpPr txBox="1"/>
          <p:nvPr/>
        </p:nvSpPr>
        <p:spPr>
          <a:xfrm>
            <a:off x="9382721" y="4385360"/>
            <a:ext cx="1218008" cy="2563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EXPERIENCE</a:t>
            </a:r>
            <a:endParaRPr lang="ru-RU" sz="1200" dirty="0">
              <a:latin typeface="+mj-lt"/>
            </a:endParaRPr>
          </a:p>
        </p:txBody>
      </p:sp>
      <p:pic>
        <p:nvPicPr>
          <p:cNvPr id="2056" name="Picture 8" descr="경력 아이콘 템플릿 | 프리미엄 벡터">
            <a:extLst>
              <a:ext uri="{FF2B5EF4-FFF2-40B4-BE49-F238E27FC236}">
                <a16:creationId xmlns:a16="http://schemas.microsoft.com/office/drawing/2014/main" id="{038A33CA-BBB8-06FE-A4F6-ED27DF44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1278" y1="19169" x2="51278" y2="19169"/>
                        <a14:foregroundMark x1="69808" y1="67412" x2="69808" y2="67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040" y="3737725"/>
            <a:ext cx="722581" cy="72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BF1438-8D13-2F60-FBCB-35DC30B5E78C}"/>
              </a:ext>
            </a:extLst>
          </p:cNvPr>
          <p:cNvSpPr/>
          <p:nvPr/>
        </p:nvSpPr>
        <p:spPr>
          <a:xfrm>
            <a:off x="10210466" y="230766"/>
            <a:ext cx="17137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Montserrat SemiBold" panose="00000700000000000000" pitchFamily="2" charset="0"/>
              </a:rPr>
              <a:t>LUMEX</a:t>
            </a:r>
            <a:endParaRPr lang="ko-KR" altLang="en-US" sz="1200" dirty="0">
              <a:latin typeface="Montserrat SemiBold" panose="0000070000000000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AC791B-E9CD-A5CD-DC7B-36728A8D175E}"/>
              </a:ext>
            </a:extLst>
          </p:cNvPr>
          <p:cNvSpPr/>
          <p:nvPr/>
        </p:nvSpPr>
        <p:spPr>
          <a:xfrm>
            <a:off x="503431" y="854654"/>
            <a:ext cx="11038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경험과 전문성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A7F575-5E62-1E40-53A2-4467EC5B5D82}"/>
              </a:ext>
            </a:extLst>
          </p:cNvPr>
          <p:cNvSpPr/>
          <p:nvPr/>
        </p:nvSpPr>
        <p:spPr>
          <a:xfrm>
            <a:off x="503430" y="1991451"/>
            <a:ext cx="3859030" cy="2210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fr-FR" altLang="ko-KR" sz="1200" dirty="0">
                <a:latin typeface="Montserrat Bold" panose="00000800000000000000" charset="0"/>
                <a:ea typeface="맑은 고딕" panose="020B0503020000020004" pitchFamily="34" charset="-127"/>
                <a:cs typeface="Arial" panose="020B0604020202020204" pitchFamily="34" charset="0"/>
              </a:rPr>
              <a:t>EXPERTISE DISTRIBUTION</a:t>
            </a:r>
          </a:p>
          <a:p>
            <a:pPr algn="just">
              <a:lnSpc>
                <a:spcPct val="110000"/>
              </a:lnSpc>
            </a:pPr>
            <a:endParaRPr lang="fr-FR" altLang="ko-KR" sz="500" dirty="0">
              <a:latin typeface="Montserrat Light" panose="00000400000000000000" pitchFamily="2" charset="-52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맑은 고딕"/>
                <a:ea typeface="맑은 고딕"/>
              </a:rPr>
              <a:t>엔지니어링</a:t>
            </a:r>
            <a:r>
              <a:rPr kumimoji="1" lang="fr-FR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맑은 고딕"/>
                <a:ea typeface="맑은 고딕"/>
              </a:rPr>
              <a:t>(34%)</a:t>
            </a:r>
          </a:p>
          <a:p>
            <a:pPr algn="just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엔지니어링 전문가들은 조직의 핵심으로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최첨단 자동화 솔루션과 첨단 제조 시스템 개발을 담당합니다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  <a:r>
              <a:rPr kumimoji="1" lang="fr-FR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</a:t>
            </a:r>
          </a:p>
          <a:p>
            <a:pPr algn="just">
              <a:lnSpc>
                <a:spcPct val="110000"/>
              </a:lnSpc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맑은 고딕"/>
                <a:ea typeface="맑은 고딕"/>
              </a:rPr>
              <a:t>제조 및 품질관리</a:t>
            </a:r>
            <a:r>
              <a:rPr kumimoji="1" lang="fr-FR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맑은 고딕"/>
                <a:ea typeface="맑은 고딕"/>
              </a:rPr>
              <a:t>(25%)</a:t>
            </a:r>
          </a:p>
          <a:p>
            <a:pPr algn="just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생산의 전 과정에서 정밀성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신뢰성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그리고 탁월함을 보장합니다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10000"/>
              </a:lnSpc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맑은 고딕"/>
                <a:ea typeface="맑은 고딕"/>
              </a:rPr>
              <a:t>설계</a:t>
            </a:r>
            <a:r>
              <a:rPr kumimoji="1" lang="fr-FR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맑은 고딕"/>
                <a:ea typeface="맑은 고딕"/>
              </a:rPr>
              <a:t>(20%) </a:t>
            </a:r>
          </a:p>
          <a:p>
            <a:pPr algn="just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창의성과 기술 혁신을 주도하여 최적화된 자동화 프로세스를 개발합니다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10000"/>
              </a:lnSpc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맑은 고딕"/>
                <a:ea typeface="맑은 고딕"/>
              </a:rPr>
              <a:t>프로젝트 관리</a:t>
            </a:r>
            <a:r>
              <a:rPr kumimoji="1" lang="fr-FR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맑은 고딕"/>
                <a:ea typeface="맑은 고딕"/>
              </a:rPr>
              <a:t>(9%)</a:t>
            </a:r>
          </a:p>
          <a:p>
            <a:pPr algn="just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효율성과 전략적 계획을 바탕으로 프로젝트 실행을 감독합니다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10000"/>
              </a:lnSpc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맑은 고딕"/>
                <a:ea typeface="맑은 고딕"/>
              </a:rPr>
              <a:t>업무지원</a:t>
            </a:r>
            <a:r>
              <a:rPr kumimoji="1" lang="fr-FR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맑은 고딕"/>
                <a:ea typeface="맑은 고딕"/>
              </a:rPr>
              <a:t>(12%)</a:t>
            </a:r>
          </a:p>
          <a:p>
            <a:pPr algn="just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원활한 운영 지원과 기술적 가이드를 제공합니다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669959-E703-37F7-08A4-C5A139E5354F}"/>
              </a:ext>
            </a:extLst>
          </p:cNvPr>
          <p:cNvSpPr/>
          <p:nvPr/>
        </p:nvSpPr>
        <p:spPr>
          <a:xfrm>
            <a:off x="503431" y="1583726"/>
            <a:ext cx="9488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ko-KR" altLang="en-US" sz="14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루멕스는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자동차 제조 자동화 분야의 풍부한 경험과 전문성을 보유하고 있습니다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1DA742-38E8-4824-DE88-5850EC7DC308}"/>
              </a:ext>
            </a:extLst>
          </p:cNvPr>
          <p:cNvSpPr/>
          <p:nvPr/>
        </p:nvSpPr>
        <p:spPr>
          <a:xfrm>
            <a:off x="503431" y="4352937"/>
            <a:ext cx="3859030" cy="2058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fr-FR" altLang="ko-KR" sz="1200" dirty="0">
                <a:latin typeface="Montserrat Bold" panose="00000800000000000000" charset="0"/>
                <a:ea typeface="맑은 고딕" panose="020B0503020000020004" pitchFamily="34" charset="-127"/>
                <a:cs typeface="Arial" panose="020B0604020202020204" pitchFamily="34" charset="0"/>
              </a:rPr>
              <a:t>EXPERIENCE BREAKDOWN</a:t>
            </a:r>
          </a:p>
          <a:p>
            <a:pPr algn="just">
              <a:lnSpc>
                <a:spcPct val="110000"/>
              </a:lnSpc>
            </a:pPr>
            <a:endParaRPr lang="fr-FR" altLang="ko-KR" sz="500" dirty="0">
              <a:latin typeface="Montserrat Bold" panose="00000800000000000000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32%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의 전문가들이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21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년 이상의 경험을 보유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하고 있으며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,</a:t>
            </a:r>
          </a:p>
          <a:p>
            <a:pPr algn="just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업계를 선도하는 전문성과 깊은 기술적 지식을 보장합니다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25%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는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16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년에서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20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년 사이의 경험을 보유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하고 있으며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,</a:t>
            </a:r>
          </a:p>
          <a:p>
            <a:pPr algn="just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시스템 통합 및 공정 최적화에서 강력한 전문성을 제공합니다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17%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는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11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년에서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15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년 사이의 경험을 보유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하고 있으며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,</a:t>
            </a:r>
          </a:p>
          <a:p>
            <a:pPr algn="just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지속적인 혁신과 자동화 개선에 기여하고 있습니다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14%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는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6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년에서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10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년 사이의 경험을 보유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하고 있으며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, </a:t>
            </a:r>
          </a:p>
          <a:p>
            <a:pPr algn="just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신기술 및 차세대 솔루션을 전문적으로 다룹니다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12%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는 최대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5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highlight>
                  <a:srgbClr val="008080"/>
                </a:highlight>
                <a:latin typeface="맑은 고딕"/>
                <a:ea typeface="맑은 고딕"/>
              </a:rPr>
              <a:t>년의 경험을 보유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하고 있으며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, </a:t>
            </a:r>
          </a:p>
          <a:p>
            <a:pPr algn="just">
              <a:lnSpc>
                <a:spcPct val="1100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신선한 시각과 새로운 기술 발전을 촉진하고 있습니다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1E91E6-E17B-82AE-E2C1-F172E92DC98C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11</a:t>
            </a:fld>
            <a:endParaRPr lang="ru-RU" sz="1000" dirty="0">
              <a:latin typeface="+mj-l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24F3423-A866-9B61-9EEF-09C337247D94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B6DBC09-849D-14D5-ACC4-4A363F4F3254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02  </a:t>
              </a:r>
              <a:r>
                <a:rPr kumimoji="1" lang="ko-KR" altLang="en-US" sz="1200" b="1" i="0" u="none" strike="noStrike" kern="1200" cap="none" spc="-100" normalizeH="0" baseline="0" noProof="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사업분야 및 경쟁력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599FC13-6FB7-D659-AF6B-F480E4BA7548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88DDB64-E72F-49C8-4A7F-6D1D67BDBD04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618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r="2311"/>
          <a:stretch>
            <a:fillRect/>
          </a:stretch>
        </p:blipFill>
        <p:spPr>
          <a:xfrm>
            <a:off x="0" y="0"/>
            <a:ext cx="9814560" cy="6858000"/>
          </a:xfrm>
        </p:spPr>
      </p:pic>
      <p:sp>
        <p:nvSpPr>
          <p:cNvPr id="25" name="직사각형 24"/>
          <p:cNvSpPr/>
          <p:nvPr/>
        </p:nvSpPr>
        <p:spPr>
          <a:xfrm>
            <a:off x="7287322" y="1678328"/>
            <a:ext cx="4904678" cy="5191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81099" y="891296"/>
            <a:ext cx="7248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전략적 제휴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1072150" y="6455587"/>
            <a:ext cx="753270" cy="0"/>
          </a:xfrm>
          <a:prstGeom prst="straightConnector1">
            <a:avLst/>
          </a:prstGeom>
          <a:ln w="25400" cap="rnd">
            <a:solidFill>
              <a:srgbClr val="122234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95E101-2816-BA04-E0C1-293F07E29B9E}"/>
              </a:ext>
            </a:extLst>
          </p:cNvPr>
          <p:cNvSpPr/>
          <p:nvPr/>
        </p:nvSpPr>
        <p:spPr>
          <a:xfrm>
            <a:off x="8183073" y="3128175"/>
            <a:ext cx="3805772" cy="75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Montserrat Medium" panose="00000600000000000000" pitchFamily="2" charset="-52"/>
                <a:ea typeface="맑은 고딕" panose="020B0503020000020004" pitchFamily="34" charset="-127"/>
              </a:rPr>
              <a:t>▶ Equipment Design     </a:t>
            </a:r>
            <a:r>
              <a:rPr kumimoji="1" lang="ko-KR" altLang="en-US" sz="9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장비 설계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Montserrat Medium" panose="00000600000000000000" pitchFamily="2" charset="-52"/>
              <a:ea typeface="맑은 고딕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Montserrat Medium" panose="00000600000000000000" pitchFamily="2" charset="-52"/>
                <a:ea typeface="맑은 고딕" panose="020B0503020000020004" pitchFamily="34" charset="-127"/>
              </a:rPr>
              <a:t>▶ Manufacturing     </a:t>
            </a:r>
            <a:r>
              <a:rPr kumimoji="1" lang="ko-KR" altLang="en-US" sz="9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제조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latin typeface="Montserrat Medium" panose="00000600000000000000" pitchFamily="2" charset="-52"/>
              <a:ea typeface="맑은 고딕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Montserrat Medium" panose="00000600000000000000" pitchFamily="2" charset="-52"/>
                <a:ea typeface="맑은 고딕" panose="020B0503020000020004" pitchFamily="34" charset="-127"/>
              </a:rPr>
              <a:t>▶ Commissioning</a:t>
            </a:r>
            <a:r>
              <a:rPr kumimoji="1" lang="ko-KR" altLang="en-US" sz="9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  시운전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latin typeface="Montserrat Medium" panose="00000600000000000000" pitchFamily="2" charset="-52"/>
              <a:ea typeface="맑은 고딕" panose="020B05030200000200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6109CD-8128-5B0D-6DE6-9F81E702610C}"/>
              </a:ext>
            </a:extLst>
          </p:cNvPr>
          <p:cNvGrpSpPr/>
          <p:nvPr/>
        </p:nvGrpSpPr>
        <p:grpSpPr>
          <a:xfrm>
            <a:off x="8036182" y="2453951"/>
            <a:ext cx="3210931" cy="466531"/>
            <a:chOff x="7407306" y="2453951"/>
            <a:chExt cx="3210931" cy="466531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1CE0AC4-D4FE-88D0-A945-AB8D2F0F1AC7}"/>
                </a:ext>
              </a:extLst>
            </p:cNvPr>
            <p:cNvSpPr/>
            <p:nvPr/>
          </p:nvSpPr>
          <p:spPr>
            <a:xfrm>
              <a:off x="7407306" y="2453951"/>
              <a:ext cx="3210931" cy="4665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444500" sx="115000" sy="115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94A24E-9A5F-CF25-2265-65ACBE14E12B}"/>
                </a:ext>
              </a:extLst>
            </p:cNvPr>
            <p:cNvSpPr/>
            <p:nvPr/>
          </p:nvSpPr>
          <p:spPr>
            <a:xfrm>
              <a:off x="7554196" y="2543757"/>
              <a:ext cx="30640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122234"/>
                  </a:solidFill>
                  <a:latin typeface="+mj-lt"/>
                </a:rPr>
                <a:t>DOMESTIC ALLIANCES   </a:t>
              </a:r>
              <a:r>
                <a:rPr kumimoji="1" lang="ko-KR" altLang="en-US" sz="10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국내 제휴사</a:t>
              </a:r>
              <a:endPara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22667A-155A-98F9-3688-216044938E0C}"/>
              </a:ext>
            </a:extLst>
          </p:cNvPr>
          <p:cNvSpPr/>
          <p:nvPr/>
        </p:nvSpPr>
        <p:spPr>
          <a:xfrm>
            <a:off x="8183073" y="5164305"/>
            <a:ext cx="3805772" cy="98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Montserrat Medium" panose="00000600000000000000" pitchFamily="2" charset="-52"/>
                <a:ea typeface="맑은 고딕" panose="020B0503020000020004" pitchFamily="34" charset="-127"/>
              </a:rPr>
              <a:t>▶ Engineering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   엔지니어링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latin typeface="Montserrat Medium" panose="00000600000000000000" pitchFamily="2" charset="-52"/>
              <a:ea typeface="맑은 고딕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Montserrat Medium" panose="00000600000000000000" pitchFamily="2" charset="-52"/>
                <a:ea typeface="맑은 고딕" panose="020B0503020000020004" pitchFamily="34" charset="-127"/>
              </a:rPr>
              <a:t>▶ Manufacturing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제조</a:t>
            </a:r>
            <a:endParaRPr kumimoji="1" lang="en-US" altLang="ko-KR" sz="9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Montserrat Medium" panose="00000600000000000000" pitchFamily="2" charset="-52"/>
                <a:ea typeface="맑은 고딕" panose="020B0503020000020004" pitchFamily="34" charset="-127"/>
              </a:rPr>
              <a:t>▶ Installation in site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현장 설치</a:t>
            </a:r>
            <a:endParaRPr kumimoji="1" lang="en-US" altLang="ko-KR" sz="9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Montserrat Medium" panose="00000600000000000000" pitchFamily="2" charset="-52"/>
                <a:ea typeface="맑은 고딕" panose="020B0503020000020004" pitchFamily="34" charset="-127"/>
              </a:rPr>
              <a:t>▶ Commissioning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시운전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0F817EB-9069-C4CC-45A6-C376817CA3A2}"/>
              </a:ext>
            </a:extLst>
          </p:cNvPr>
          <p:cNvGrpSpPr/>
          <p:nvPr/>
        </p:nvGrpSpPr>
        <p:grpSpPr>
          <a:xfrm>
            <a:off x="8036182" y="4465582"/>
            <a:ext cx="3210931" cy="466531"/>
            <a:chOff x="7407306" y="4465582"/>
            <a:chExt cx="3210931" cy="46653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522FCB8-9885-0E60-AF50-F415335920AC}"/>
                </a:ext>
              </a:extLst>
            </p:cNvPr>
            <p:cNvSpPr/>
            <p:nvPr/>
          </p:nvSpPr>
          <p:spPr>
            <a:xfrm>
              <a:off x="7407306" y="4465582"/>
              <a:ext cx="3210931" cy="4665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444500" sx="115000" sy="115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D24C58-ABE0-81D1-8BC4-51A0F692DD2E}"/>
                </a:ext>
              </a:extLst>
            </p:cNvPr>
            <p:cNvSpPr/>
            <p:nvPr/>
          </p:nvSpPr>
          <p:spPr>
            <a:xfrm>
              <a:off x="7554196" y="4561225"/>
              <a:ext cx="30640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rgbClr val="122234"/>
                  </a:solidFill>
                  <a:latin typeface="+mj-lt"/>
                </a:rPr>
                <a:t>OVERSEAS ALLIANCES   </a:t>
              </a:r>
              <a:r>
                <a:rPr kumimoji="1" lang="ko-KR" altLang="en-US" sz="10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해외</a:t>
              </a:r>
              <a:r>
                <a:rPr kumimoji="1" lang="ko-KR" altLang="en-US" sz="1000" b="1" i="0" u="none" strike="noStrike" kern="1200" cap="none" spc="-100" normalizeH="0" baseline="0" noProof="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 제휴사</a:t>
              </a:r>
              <a:endParaRPr kumimoji="1" lang="ko-KR" altLang="en-US" sz="9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635582-C851-0D9D-856B-5E2A8B0990A4}"/>
              </a:ext>
            </a:extLst>
          </p:cNvPr>
          <p:cNvSpPr/>
          <p:nvPr/>
        </p:nvSpPr>
        <p:spPr>
          <a:xfrm>
            <a:off x="1806469" y="4146373"/>
            <a:ext cx="4904678" cy="214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▶ Project Management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프로젝트 관리</a:t>
            </a:r>
            <a:endParaRPr kumimoji="1" lang="en-US" altLang="ko-KR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▶ S.E.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동시 공학</a:t>
            </a:r>
            <a:endParaRPr kumimoji="1" lang="en-US" altLang="ko-KR" sz="9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▶ Process Planning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공정 기획</a:t>
            </a:r>
            <a:endParaRPr kumimoji="1" lang="en-US" altLang="ko-KR" sz="9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▶ Equipment Design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장비 설계</a:t>
            </a:r>
            <a:endParaRPr kumimoji="1" lang="en-US" altLang="ko-KR" sz="9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▶ Equipment Manufacturing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장비 제조</a:t>
            </a:r>
            <a:endParaRPr kumimoji="1" lang="en-US" altLang="ko-KR" sz="9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▶ Supplier site Line up &amp; VTTO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공급업체 라인업 및 가상 시운전 </a:t>
            </a:r>
            <a:endParaRPr kumimoji="1" lang="en-US" altLang="ko-KR" sz="9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▶ Customer site Installation &amp; Commissioning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고객사 현장 설치 및 시운전</a:t>
            </a:r>
            <a:endParaRPr kumimoji="1" lang="en-US" altLang="ko-KR" sz="9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▶ Quality Improvement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품질 개선</a:t>
            </a:r>
            <a:endParaRPr kumimoji="1" lang="en-US" altLang="ko-KR" sz="9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▶ Ramp up Support     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생산 안정화 지원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A0414D-9056-5D20-35E8-1E1FEA8F7CA3}"/>
              </a:ext>
            </a:extLst>
          </p:cNvPr>
          <p:cNvGrpSpPr/>
          <p:nvPr/>
        </p:nvGrpSpPr>
        <p:grpSpPr>
          <a:xfrm>
            <a:off x="1693749" y="3459767"/>
            <a:ext cx="3210931" cy="466531"/>
            <a:chOff x="907398" y="3429000"/>
            <a:chExt cx="3210931" cy="46653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7AEEAE6-B833-C9AF-2A29-E001181B407F}"/>
                </a:ext>
              </a:extLst>
            </p:cNvPr>
            <p:cNvSpPr/>
            <p:nvPr/>
          </p:nvSpPr>
          <p:spPr>
            <a:xfrm>
              <a:off x="907398" y="3429000"/>
              <a:ext cx="3210931" cy="4665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444500" sx="115000" sy="115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90DC62F-78DC-DFC3-4A50-F47D6693111D}"/>
                </a:ext>
              </a:extLst>
            </p:cNvPr>
            <p:cNvSpPr/>
            <p:nvPr/>
          </p:nvSpPr>
          <p:spPr>
            <a:xfrm>
              <a:off x="1020117" y="3523670"/>
              <a:ext cx="30982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122234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『</a:t>
              </a:r>
              <a:r>
                <a:rPr lang="en-US" altLang="ko-KR" sz="1400" dirty="0">
                  <a:solidFill>
                    <a:srgbClr val="122234"/>
                  </a:solidFill>
                  <a:latin typeface="+mj-lt"/>
                </a:rPr>
                <a:t>LUMEX</a:t>
              </a:r>
              <a:r>
                <a:rPr lang="en-US" altLang="ko-KR" sz="1400" dirty="0">
                  <a:solidFill>
                    <a:srgbClr val="122234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』</a:t>
              </a:r>
              <a:endParaRPr lang="ko-KR" altLang="en-US" sz="1400" dirty="0">
                <a:solidFill>
                  <a:srgbClr val="122234"/>
                </a:solidFill>
                <a:latin typeface="+mj-lt"/>
              </a:endParaRPr>
            </a:p>
          </p:txBody>
        </p:sp>
      </p:grp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9BB1E94-1807-6694-082D-1579CBCFD095}"/>
              </a:ext>
            </a:extLst>
          </p:cNvPr>
          <p:cNvCxnSpPr>
            <a:stCxn id="28" idx="3"/>
            <a:endCxn id="26" idx="1"/>
          </p:cNvCxnSpPr>
          <p:nvPr/>
        </p:nvCxnSpPr>
        <p:spPr>
          <a:xfrm flipV="1">
            <a:off x="4904680" y="2687217"/>
            <a:ext cx="3131502" cy="1005816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854A3D3-DCFF-D866-E4AF-F6457F3456A1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4904680" y="3693033"/>
            <a:ext cx="3131502" cy="1005815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F6656A7-81DD-8DE8-B69A-F63FA0E6A8D5}"/>
              </a:ext>
            </a:extLst>
          </p:cNvPr>
          <p:cNvSpPr/>
          <p:nvPr/>
        </p:nvSpPr>
        <p:spPr>
          <a:xfrm>
            <a:off x="503431" y="1666512"/>
            <a:ext cx="644601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BIW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턴키 프로젝트를 최고의 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QCD(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품질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비용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납기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)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기준에 맞춰 수행하기 위해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4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루멕스는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 국내 및 해외 기업들과 전략적 </a:t>
            </a:r>
            <a:r>
              <a:rPr kumimoji="1" lang="ko-KR" altLang="en-US" sz="14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제휴을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 맺고 협력하고 있습니다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AF890-565C-C9EA-15E3-304C7A97F824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12</a:t>
            </a:fld>
            <a:endParaRPr lang="ru-RU" sz="1000" dirty="0"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6A65C6-775D-52CF-D5A9-16F433EC6859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C95ED9-D843-68C7-2356-411105680B3F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02  </a:t>
              </a:r>
              <a:r>
                <a:rPr kumimoji="1" lang="ko-KR" altLang="en-US" sz="1200" b="1" i="0" u="none" strike="noStrike" kern="1200" cap="none" spc="-100" normalizeH="0" baseline="0" noProof="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사업분야 및 경쟁력</a:t>
              </a:r>
              <a:endParaRPr lang="ko-KR" altLang="en-US" sz="1200" dirty="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FC9CB8B-56E3-13B3-6F4C-A56F4411F64D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950C209-DE12-A2EF-525F-786FE216FB30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178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DBDDCB-E593-4972-EA59-54A9438C5115}"/>
              </a:ext>
            </a:extLst>
          </p:cNvPr>
          <p:cNvSpPr/>
          <p:nvPr/>
        </p:nvSpPr>
        <p:spPr>
          <a:xfrm>
            <a:off x="714373" y="3670576"/>
            <a:ext cx="7632766" cy="3385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0" sx="115000" sy="11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30" name="사각형: 둥근 모서리 3129">
            <a:extLst>
              <a:ext uri="{FF2B5EF4-FFF2-40B4-BE49-F238E27FC236}">
                <a16:creationId xmlns:a16="http://schemas.microsoft.com/office/drawing/2014/main" id="{A703ACF7-B44A-E3A0-206C-AA85F921E643}"/>
              </a:ext>
            </a:extLst>
          </p:cNvPr>
          <p:cNvSpPr/>
          <p:nvPr/>
        </p:nvSpPr>
        <p:spPr>
          <a:xfrm>
            <a:off x="714373" y="1217140"/>
            <a:ext cx="7632766" cy="3385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0" sx="115000" sy="11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8" r="34398"/>
          <a:stretch>
            <a:fillRect/>
          </a:stretch>
        </p:blipFill>
        <p:spPr/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8D2841-A13D-6188-FAC8-748D7EA25587}"/>
              </a:ext>
            </a:extLst>
          </p:cNvPr>
          <p:cNvSpPr/>
          <p:nvPr/>
        </p:nvSpPr>
        <p:spPr>
          <a:xfrm>
            <a:off x="8981953" y="1124807"/>
            <a:ext cx="3210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국내 제휴사 현황</a:t>
            </a:r>
          </a:p>
        </p:txBody>
      </p:sp>
      <p:sp>
        <p:nvSpPr>
          <p:cNvPr id="3126" name="직사각형 3125">
            <a:extLst>
              <a:ext uri="{FF2B5EF4-FFF2-40B4-BE49-F238E27FC236}">
                <a16:creationId xmlns:a16="http://schemas.microsoft.com/office/drawing/2014/main" id="{A3638F28-921E-B401-A4F9-A14DA63ED009}"/>
              </a:ext>
            </a:extLst>
          </p:cNvPr>
          <p:cNvSpPr/>
          <p:nvPr/>
        </p:nvSpPr>
        <p:spPr>
          <a:xfrm>
            <a:off x="714373" y="859522"/>
            <a:ext cx="4074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EQUIPMENT DESIGN    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장비 설계</a:t>
            </a:r>
            <a:endParaRPr kumimoji="1" lang="ko-KR" altLang="en-US" sz="12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8D09B4-8A01-80E7-EF98-4EE546FD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38703"/>
              </p:ext>
            </p:extLst>
          </p:nvPr>
        </p:nvGraphicFramePr>
        <p:xfrm>
          <a:off x="714375" y="1205220"/>
          <a:ext cx="7632766" cy="1798076"/>
        </p:xfrm>
        <a:graphic>
          <a:graphicData uri="http://schemas.openxmlformats.org/drawingml/2006/table">
            <a:tbl>
              <a:tblPr/>
              <a:tblGrid>
                <a:gridCol w="1390650">
                  <a:extLst>
                    <a:ext uri="{9D8B030D-6E8A-4147-A177-3AD203B41FA5}">
                      <a16:colId xmlns:a16="http://schemas.microsoft.com/office/drawing/2014/main" val="1045215523"/>
                    </a:ext>
                  </a:extLst>
                </a:gridCol>
                <a:gridCol w="1560529">
                  <a:extLst>
                    <a:ext uri="{9D8B030D-6E8A-4147-A177-3AD203B41FA5}">
                      <a16:colId xmlns:a16="http://schemas.microsoft.com/office/drawing/2014/main" val="853232249"/>
                    </a:ext>
                  </a:extLst>
                </a:gridCol>
                <a:gridCol w="1560529">
                  <a:extLst>
                    <a:ext uri="{9D8B030D-6E8A-4147-A177-3AD203B41FA5}">
                      <a16:colId xmlns:a16="http://schemas.microsoft.com/office/drawing/2014/main" val="1407355055"/>
                    </a:ext>
                  </a:extLst>
                </a:gridCol>
                <a:gridCol w="1560529">
                  <a:extLst>
                    <a:ext uri="{9D8B030D-6E8A-4147-A177-3AD203B41FA5}">
                      <a16:colId xmlns:a16="http://schemas.microsoft.com/office/drawing/2014/main" val="3530674688"/>
                    </a:ext>
                  </a:extLst>
                </a:gridCol>
                <a:gridCol w="1560529">
                  <a:extLst>
                    <a:ext uri="{9D8B030D-6E8A-4147-A177-3AD203B41FA5}">
                      <a16:colId xmlns:a16="http://schemas.microsoft.com/office/drawing/2014/main" val="3279834504"/>
                    </a:ext>
                  </a:extLst>
                </a:gridCol>
              </a:tblGrid>
              <a:tr h="3759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회사명</a:t>
                      </a:r>
                    </a:p>
                  </a:txBody>
                  <a:tcPr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위테크</a:t>
                      </a:r>
                      <a:endParaRPr kumimoji="1" lang="ko-KR" altLang="en-US" sz="900" b="1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하나테크</a:t>
                      </a:r>
                      <a:endParaRPr kumimoji="1" lang="ko-KR" altLang="en-US" sz="900" b="1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더 원</a:t>
                      </a:r>
                    </a:p>
                  </a:txBody>
                  <a:tcPr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일양</a:t>
                      </a:r>
                      <a:endParaRPr kumimoji="1" lang="ko-KR" altLang="en-US" sz="900" b="1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865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직원 수</a:t>
                      </a:r>
                      <a:endParaRPr kumimoji="1" lang="en-US" altLang="ko-KR" sz="900" b="1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20</a:t>
                      </a:r>
                      <a:endParaRPr kumimoji="1" lang="ko-KR" altLang="en-US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15</a:t>
                      </a:r>
                      <a:endParaRPr kumimoji="1" lang="ko-KR" altLang="en-US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20</a:t>
                      </a:r>
                      <a:endParaRPr kumimoji="1" lang="ko-KR" altLang="en-US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30</a:t>
                      </a:r>
                      <a:endParaRPr kumimoji="1" lang="ko-KR" altLang="en-US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185611"/>
                  </a:ext>
                </a:extLst>
              </a:tr>
              <a:tr h="2100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본사 소재지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대구시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경기도 안산시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경기도 안산시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인천시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61396"/>
                  </a:ext>
                </a:extLst>
              </a:tr>
              <a:tr h="4107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핵심 분야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지그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O/H 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이송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셔틀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메인 프레임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팔레트 지그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지그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메인 프레임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팔레트 지그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시뮬레이션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지그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O/H 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이송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셔틀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메인 프레임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팔레트 지그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컨베이어 설계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EMS 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시스템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마찰 컨베이어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P&amp;F 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컨베이어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스키드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컨베이어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1865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37883E-09BF-C6E0-B633-94B27921B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78596"/>
              </p:ext>
            </p:extLst>
          </p:nvPr>
        </p:nvGraphicFramePr>
        <p:xfrm>
          <a:off x="714375" y="3642001"/>
          <a:ext cx="7632762" cy="3019278"/>
        </p:xfrm>
        <a:graphic>
          <a:graphicData uri="http://schemas.openxmlformats.org/drawingml/2006/table">
            <a:tbl>
              <a:tblPr/>
              <a:tblGrid>
                <a:gridCol w="1390650">
                  <a:extLst>
                    <a:ext uri="{9D8B030D-6E8A-4147-A177-3AD203B41FA5}">
                      <a16:colId xmlns:a16="http://schemas.microsoft.com/office/drawing/2014/main" val="2024954105"/>
                    </a:ext>
                  </a:extLst>
                </a:gridCol>
                <a:gridCol w="1560528">
                  <a:extLst>
                    <a:ext uri="{9D8B030D-6E8A-4147-A177-3AD203B41FA5}">
                      <a16:colId xmlns:a16="http://schemas.microsoft.com/office/drawing/2014/main" val="1248804791"/>
                    </a:ext>
                  </a:extLst>
                </a:gridCol>
                <a:gridCol w="1560528">
                  <a:extLst>
                    <a:ext uri="{9D8B030D-6E8A-4147-A177-3AD203B41FA5}">
                      <a16:colId xmlns:a16="http://schemas.microsoft.com/office/drawing/2014/main" val="2966829141"/>
                    </a:ext>
                  </a:extLst>
                </a:gridCol>
                <a:gridCol w="1560528">
                  <a:extLst>
                    <a:ext uri="{9D8B030D-6E8A-4147-A177-3AD203B41FA5}">
                      <a16:colId xmlns:a16="http://schemas.microsoft.com/office/drawing/2014/main" val="98530192"/>
                    </a:ext>
                  </a:extLst>
                </a:gridCol>
                <a:gridCol w="1560528">
                  <a:extLst>
                    <a:ext uri="{9D8B030D-6E8A-4147-A177-3AD203B41FA5}">
                      <a16:colId xmlns:a16="http://schemas.microsoft.com/office/drawing/2014/main" val="252034480"/>
                    </a:ext>
                  </a:extLst>
                </a:gridCol>
              </a:tblGrid>
              <a:tr h="387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회사명</a:t>
                      </a:r>
                    </a:p>
                  </a:txBody>
                  <a:tcPr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kern="1200" cap="none" spc="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맑은 고딕"/>
                          <a:cs typeface="+mn-cs"/>
                        </a:rPr>
                        <a:t>JSC</a:t>
                      </a:r>
                      <a:endParaRPr kumimoji="1" lang="ko-KR" altLang="en-US" sz="900" b="1" i="0" u="none" strike="noStrike" kern="1200" cap="none" spc="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맑은 고딕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맑은 고딕"/>
                          <a:cs typeface="+mn-cs"/>
                        </a:rPr>
                        <a:t>위너스</a:t>
                      </a:r>
                      <a:endParaRPr kumimoji="1" lang="ko-KR" altLang="en-US" sz="900" b="1" i="0" u="none" strike="noStrike" kern="1200" cap="none" spc="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맑은 고딕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맑은 고딕"/>
                          <a:cs typeface="+mn-cs"/>
                        </a:rPr>
                        <a:t>정산테크</a:t>
                      </a:r>
                      <a:endParaRPr kumimoji="1" lang="ko-KR" altLang="en-US" sz="900" b="1" i="0" u="none" strike="noStrike" kern="1200" cap="none" spc="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맑은 고딕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맑은 고딕"/>
                          <a:cs typeface="+mn-cs"/>
                        </a:rPr>
                        <a:t>선현 엔지니어링</a:t>
                      </a:r>
                    </a:p>
                  </a:txBody>
                  <a:tcPr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262338"/>
                  </a:ext>
                </a:extLst>
              </a:tr>
              <a:tr h="142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직원 수</a:t>
                      </a:r>
                      <a:endParaRPr kumimoji="1" lang="en-US" altLang="ko-KR" sz="900" b="1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30</a:t>
                      </a:r>
                      <a:endParaRPr kumimoji="1" lang="ko-KR" altLang="en-US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30</a:t>
                      </a:r>
                      <a:endParaRPr kumimoji="1" lang="ko-KR" altLang="en-US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20</a:t>
                      </a:r>
                      <a:endParaRPr kumimoji="1" lang="ko-KR" altLang="en-US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20</a:t>
                      </a:r>
                      <a:endParaRPr kumimoji="1" lang="ko-KR" altLang="en-US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96415"/>
                  </a:ext>
                </a:extLst>
              </a:tr>
              <a:tr h="142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공장 면적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6,000 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㎡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3,000 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㎡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3,000 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㎡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3,000 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㎡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929113"/>
                  </a:ext>
                </a:extLst>
              </a:tr>
              <a:tr h="3203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소재지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경상북도 경주시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경상북도 경주시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경기도 시흥시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경상북도 경주시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871306"/>
                  </a:ext>
                </a:extLst>
              </a:tr>
              <a:tr h="9433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보유 가공장비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평밀링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머시닝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셍터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밀링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 </a:t>
                      </a: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No.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선반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레이아웃 머신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휴대용 </a:t>
                      </a: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CMM 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머신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와이어 </a:t>
                      </a: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컷팅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밀링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 </a:t>
                      </a: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No.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밀링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 </a:t>
                      </a: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No.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래디얼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드릴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선반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레이아웃 머신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톱 절단기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와이어 커팅 머신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레이아웃 머신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드릴링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자동 절단기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선반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밀링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 </a:t>
                      </a: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No.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밀링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 </a:t>
                      </a: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No.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와이어 </a:t>
                      </a: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컷팅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레이아웃 머신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드릴링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자동 절단기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선반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밀링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 </a:t>
                      </a: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No.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밀링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 </a:t>
                      </a: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No.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밀링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머신 </a:t>
                      </a: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No.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래디얼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드릴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머시닝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센터</a:t>
                      </a:r>
                      <a:endParaRPr kumimoji="1" lang="en-US" altLang="ko-KR" sz="900" b="0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와이어</a:t>
                      </a:r>
                      <a:r>
                        <a:rPr kumimoji="1" lang="en-US" altLang="ko-KR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커팅 머신</a:t>
                      </a:r>
                    </a:p>
                  </a:txBody>
                  <a:tcPr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4885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2CA02BA-4FFD-CDF5-2922-7DD86A28C379}"/>
              </a:ext>
            </a:extLst>
          </p:cNvPr>
          <p:cNvSpPr/>
          <p:nvPr/>
        </p:nvSpPr>
        <p:spPr>
          <a:xfrm>
            <a:off x="714373" y="3296303"/>
            <a:ext cx="4074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EQUIPMENT MANUFACTURING     </a:t>
            </a:r>
            <a:r>
              <a:rPr kumimoji="1" lang="ko-KR" altLang="en-US" sz="14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장비 제조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68505-2D3B-E6DB-0BCE-3E2EE4108A26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pPr algn="r"/>
              <a:t>13</a:t>
            </a:fld>
            <a:endParaRPr lang="ru-RU" sz="1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F6BCE1-2917-D87D-C9A8-3DD8F3D543F7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1D6E76-1EE8-5228-FF20-347BB7BF88B4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02  </a:t>
              </a:r>
              <a:r>
                <a:rPr kumimoji="1" lang="ko-KR" altLang="en-US" sz="1200" b="1" i="0" u="none" strike="noStrike" kern="1200" cap="none" spc="-100" normalizeH="0" baseline="0" noProof="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사업분야 및 경쟁력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00BA44-8501-FDF3-2C4D-6DD29BBDA251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0075064-0D3E-1355-D8CE-ACB02887E2B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3084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그림 개체 틀 4">
            <a:extLst>
              <a:ext uri="{FF2B5EF4-FFF2-40B4-BE49-F238E27FC236}">
                <a16:creationId xmlns:a16="http://schemas.microsoft.com/office/drawing/2014/main" id="{275E9C2D-0374-EBFE-4DD3-D397BBF5D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94" r="38669"/>
          <a:stretch/>
        </p:blipFill>
        <p:spPr>
          <a:xfrm>
            <a:off x="0" y="0"/>
            <a:ext cx="3210046" cy="6858000"/>
          </a:xfrm>
          <a:prstGeom prst="rect">
            <a:avLst/>
          </a:prstGeom>
        </p:spPr>
      </p:pic>
      <p:sp>
        <p:nvSpPr>
          <p:cNvPr id="4101" name="사각형: 둥근 모서리 4100">
            <a:extLst>
              <a:ext uri="{FF2B5EF4-FFF2-40B4-BE49-F238E27FC236}">
                <a16:creationId xmlns:a16="http://schemas.microsoft.com/office/drawing/2014/main" id="{C22E1C6A-BF09-4DF9-7F26-CCE514881D56}"/>
              </a:ext>
            </a:extLst>
          </p:cNvPr>
          <p:cNvSpPr/>
          <p:nvPr/>
        </p:nvSpPr>
        <p:spPr>
          <a:xfrm>
            <a:off x="3733906" y="5081404"/>
            <a:ext cx="7993116" cy="4286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0" sx="115000" sy="11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31" name="직사각형 3130">
            <a:extLst>
              <a:ext uri="{FF2B5EF4-FFF2-40B4-BE49-F238E27FC236}">
                <a16:creationId xmlns:a16="http://schemas.microsoft.com/office/drawing/2014/main" id="{7EC3AC2F-1EEE-6D1F-858A-6CB27098F2F5}"/>
              </a:ext>
            </a:extLst>
          </p:cNvPr>
          <p:cNvSpPr/>
          <p:nvPr/>
        </p:nvSpPr>
        <p:spPr>
          <a:xfrm>
            <a:off x="267810" y="1259409"/>
            <a:ext cx="30290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해외 제휴사 현황</a:t>
            </a:r>
          </a:p>
        </p:txBody>
      </p:sp>
      <p:grpSp>
        <p:nvGrpSpPr>
          <p:cNvPr id="4099" name="그룹 4098">
            <a:extLst>
              <a:ext uri="{FF2B5EF4-FFF2-40B4-BE49-F238E27FC236}">
                <a16:creationId xmlns:a16="http://schemas.microsoft.com/office/drawing/2014/main" id="{00050CF8-0B17-EA60-BBE3-8A8BBDA3B294}"/>
              </a:ext>
            </a:extLst>
          </p:cNvPr>
          <p:cNvGrpSpPr/>
          <p:nvPr/>
        </p:nvGrpSpPr>
        <p:grpSpPr>
          <a:xfrm>
            <a:off x="3287461" y="1113986"/>
            <a:ext cx="8432376" cy="4265478"/>
            <a:chOff x="2973146" y="1514036"/>
            <a:chExt cx="8432376" cy="4265478"/>
          </a:xfrm>
        </p:grpSpPr>
        <p:pic>
          <p:nvPicPr>
            <p:cNvPr id="4097" name="그림 4096" descr="스크린샷, 스티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BF3CAC2-04F4-A526-A20A-BAE4E04AB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146" y="1514036"/>
              <a:ext cx="8401314" cy="426547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8D2841-A13D-6188-FAC8-748D7EA25587}"/>
                </a:ext>
              </a:extLst>
            </p:cNvPr>
            <p:cNvSpPr/>
            <p:nvPr/>
          </p:nvSpPr>
          <p:spPr>
            <a:xfrm>
              <a:off x="8305679" y="3646775"/>
              <a:ext cx="3099843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600" dirty="0">
                  <a:solidFill>
                    <a:schemeClr val="bg1"/>
                  </a:solidFill>
                  <a:latin typeface="+mj-lt"/>
                </a:rPr>
                <a:t>PARTNERS</a:t>
              </a:r>
            </a:p>
            <a:p>
              <a:pPr algn="r"/>
              <a:r>
                <a:rPr lang="en-US" altLang="ko-KR" sz="3600" dirty="0">
                  <a:solidFill>
                    <a:schemeClr val="bg1"/>
                  </a:solidFill>
                  <a:latin typeface="+mj-lt"/>
                </a:rPr>
                <a:t>&amp; ALLIANCES</a:t>
              </a:r>
              <a:endParaRPr lang="ko-KR" altLang="en-US" sz="3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32" name="직사각형 3131">
              <a:extLst>
                <a:ext uri="{FF2B5EF4-FFF2-40B4-BE49-F238E27FC236}">
                  <a16:creationId xmlns:a16="http://schemas.microsoft.com/office/drawing/2014/main" id="{D5B46008-9B4C-24C9-CF1C-1DC99223D924}"/>
                </a:ext>
              </a:extLst>
            </p:cNvPr>
            <p:cNvSpPr/>
            <p:nvPr/>
          </p:nvSpPr>
          <p:spPr>
            <a:xfrm>
              <a:off x="4512678" y="2985540"/>
              <a:ext cx="17145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+mj-lt"/>
                </a:rPr>
                <a:t>IGNATIO</a:t>
              </a:r>
              <a:r>
                <a:rPr lang="ko-KR" altLang="en-US" sz="1000" dirty="0">
                  <a:latin typeface="+mj-lt"/>
                </a:rPr>
                <a:t> </a:t>
              </a:r>
              <a:r>
                <a:rPr lang="en-US" altLang="ko-KR" sz="1000" dirty="0">
                  <a:latin typeface="+mj-lt"/>
                </a:rPr>
                <a:t>COMPANY</a:t>
              </a:r>
            </a:p>
            <a:p>
              <a:pPr algn="ctr"/>
              <a:r>
                <a:rPr lang="en-US" altLang="ko-KR" sz="1000" dirty="0">
                  <a:latin typeface="Montserrat Light" panose="00000400000000000000" pitchFamily="2" charset="-52"/>
                </a:rPr>
                <a:t>GLOBAL OEM</a:t>
              </a:r>
              <a:endParaRPr lang="ko-KR" altLang="en-US" sz="1000" dirty="0">
                <a:latin typeface="Montserrat Light" panose="00000400000000000000" pitchFamily="2" charset="-52"/>
              </a:endParaRPr>
            </a:p>
          </p:txBody>
        </p:sp>
        <p:sp>
          <p:nvSpPr>
            <p:cNvPr id="3133" name="직사각형 3132">
              <a:extLst>
                <a:ext uri="{FF2B5EF4-FFF2-40B4-BE49-F238E27FC236}">
                  <a16:creationId xmlns:a16="http://schemas.microsoft.com/office/drawing/2014/main" id="{3025F727-F2FB-34AB-CC37-1DAED376834A}"/>
                </a:ext>
              </a:extLst>
            </p:cNvPr>
            <p:cNvSpPr/>
            <p:nvPr/>
          </p:nvSpPr>
          <p:spPr>
            <a:xfrm>
              <a:off x="6732182" y="2669391"/>
              <a:ext cx="8745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+mj-lt"/>
                </a:rPr>
                <a:t>BERKHEM</a:t>
              </a:r>
            </a:p>
            <a:p>
              <a:pPr algn="ctr"/>
              <a:r>
                <a:rPr lang="en-US" altLang="ko-KR" sz="1000" dirty="0">
                  <a:latin typeface="+mj-lt"/>
                </a:rPr>
                <a:t>INDUSTRY</a:t>
              </a:r>
              <a:endParaRPr lang="ko-KR" altLang="en-US" sz="1000" dirty="0">
                <a:latin typeface="+mj-lt"/>
              </a:endParaRPr>
            </a:p>
          </p:txBody>
        </p:sp>
        <p:sp>
          <p:nvSpPr>
            <p:cNvPr id="3134" name="직사각형 3133">
              <a:extLst>
                <a:ext uri="{FF2B5EF4-FFF2-40B4-BE49-F238E27FC236}">
                  <a16:creationId xmlns:a16="http://schemas.microsoft.com/office/drawing/2014/main" id="{E303C43C-BD92-3B44-09C9-B65004407174}"/>
                </a:ext>
              </a:extLst>
            </p:cNvPr>
            <p:cNvSpPr/>
            <p:nvPr/>
          </p:nvSpPr>
          <p:spPr>
            <a:xfrm>
              <a:off x="7606684" y="1995627"/>
              <a:ext cx="11360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+mj-lt"/>
                </a:rPr>
                <a:t>INNOVATIVE</a:t>
              </a:r>
            </a:p>
            <a:p>
              <a:pPr algn="ctr"/>
              <a:r>
                <a:rPr lang="en-US" altLang="ko-KR" sz="1000" dirty="0">
                  <a:latin typeface="+mj-lt"/>
                </a:rPr>
                <a:t>ENGINEERING</a:t>
              </a:r>
              <a:endParaRPr lang="ko-KR" altLang="en-US" sz="1000" dirty="0">
                <a:latin typeface="+mj-lt"/>
              </a:endParaRPr>
            </a:p>
          </p:txBody>
        </p:sp>
        <p:sp>
          <p:nvSpPr>
            <p:cNvPr id="3136" name="직사각형 3135">
              <a:extLst>
                <a:ext uri="{FF2B5EF4-FFF2-40B4-BE49-F238E27FC236}">
                  <a16:creationId xmlns:a16="http://schemas.microsoft.com/office/drawing/2014/main" id="{56C1C067-87E7-E8EC-EE59-C2DAFF61650A}"/>
                </a:ext>
              </a:extLst>
            </p:cNvPr>
            <p:cNvSpPr/>
            <p:nvPr/>
          </p:nvSpPr>
          <p:spPr>
            <a:xfrm>
              <a:off x="8929996" y="3921539"/>
              <a:ext cx="11164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+mj-lt"/>
                </a:rPr>
                <a:t>GTG</a:t>
              </a:r>
            </a:p>
            <a:p>
              <a:pPr algn="ctr"/>
              <a:r>
                <a:rPr lang="en-US" altLang="ko-KR" sz="1000" dirty="0">
                  <a:latin typeface="+mj-lt"/>
                </a:rPr>
                <a:t>ENGINEERING</a:t>
              </a:r>
              <a:endParaRPr lang="ko-KR" altLang="en-US" sz="1000" dirty="0">
                <a:latin typeface="+mj-lt"/>
              </a:endParaRPr>
            </a:p>
          </p:txBody>
        </p:sp>
        <p:sp>
          <p:nvSpPr>
            <p:cNvPr id="3137" name="직사각형 3136">
              <a:extLst>
                <a:ext uri="{FF2B5EF4-FFF2-40B4-BE49-F238E27FC236}">
                  <a16:creationId xmlns:a16="http://schemas.microsoft.com/office/drawing/2014/main" id="{57AA940A-7948-FF6D-5AC1-C930E7145D48}"/>
                </a:ext>
              </a:extLst>
            </p:cNvPr>
            <p:cNvSpPr/>
            <p:nvPr/>
          </p:nvSpPr>
          <p:spPr>
            <a:xfrm>
              <a:off x="10219479" y="2247741"/>
              <a:ext cx="7608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+mj-lt"/>
                </a:rPr>
                <a:t>TIANJIN</a:t>
              </a:r>
            </a:p>
            <a:p>
              <a:pPr algn="ctr"/>
              <a:r>
                <a:rPr lang="en-US" altLang="ko-KR" sz="1000" dirty="0">
                  <a:latin typeface="+mj-lt"/>
                </a:rPr>
                <a:t>MOLD</a:t>
              </a:r>
              <a:endParaRPr lang="ko-KR" altLang="en-US" sz="1000" dirty="0">
                <a:latin typeface="+mj-lt"/>
              </a:endParaRPr>
            </a:p>
          </p:txBody>
        </p:sp>
        <p:sp>
          <p:nvSpPr>
            <p:cNvPr id="3138" name="직사각형 3137">
              <a:extLst>
                <a:ext uri="{FF2B5EF4-FFF2-40B4-BE49-F238E27FC236}">
                  <a16:creationId xmlns:a16="http://schemas.microsoft.com/office/drawing/2014/main" id="{DF692312-7BD6-4F54-7812-7FE5CCB2AF61}"/>
                </a:ext>
              </a:extLst>
            </p:cNvPr>
            <p:cNvSpPr/>
            <p:nvPr/>
          </p:nvSpPr>
          <p:spPr>
            <a:xfrm>
              <a:off x="10219479" y="1845639"/>
              <a:ext cx="7608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+mj-lt"/>
                </a:rPr>
                <a:t>TIANJIN</a:t>
              </a:r>
            </a:p>
            <a:p>
              <a:pPr algn="ctr"/>
              <a:r>
                <a:rPr lang="en-US" altLang="ko-KR" sz="1000" dirty="0">
                  <a:latin typeface="+mj-lt"/>
                </a:rPr>
                <a:t>MASTER</a:t>
              </a:r>
              <a:endParaRPr lang="ko-KR" altLang="en-US" sz="1000" dirty="0">
                <a:latin typeface="+mj-lt"/>
              </a:endParaRPr>
            </a:p>
          </p:txBody>
        </p:sp>
        <p:sp>
          <p:nvSpPr>
            <p:cNvPr id="3139" name="직사각형 3138">
              <a:extLst>
                <a:ext uri="{FF2B5EF4-FFF2-40B4-BE49-F238E27FC236}">
                  <a16:creationId xmlns:a16="http://schemas.microsoft.com/office/drawing/2014/main" id="{0E4259D6-2B4D-16A7-22C5-38991E460481}"/>
                </a:ext>
              </a:extLst>
            </p:cNvPr>
            <p:cNvSpPr/>
            <p:nvPr/>
          </p:nvSpPr>
          <p:spPr>
            <a:xfrm>
              <a:off x="10133436" y="3050504"/>
              <a:ext cx="92149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+mj-lt"/>
                </a:rPr>
                <a:t>DO DREAM</a:t>
              </a:r>
              <a:endParaRPr lang="ko-KR" altLang="en-US" sz="1000" dirty="0">
                <a:latin typeface="+mj-lt"/>
              </a:endParaRPr>
            </a:p>
          </p:txBody>
        </p:sp>
        <p:sp>
          <p:nvSpPr>
            <p:cNvPr id="3140" name="직사각형 3139">
              <a:extLst>
                <a:ext uri="{FF2B5EF4-FFF2-40B4-BE49-F238E27FC236}">
                  <a16:creationId xmlns:a16="http://schemas.microsoft.com/office/drawing/2014/main" id="{CF7A897C-06B3-3797-2CA9-7171015C4F87}"/>
                </a:ext>
              </a:extLst>
            </p:cNvPr>
            <p:cNvSpPr/>
            <p:nvPr/>
          </p:nvSpPr>
          <p:spPr>
            <a:xfrm>
              <a:off x="10133436" y="3298717"/>
              <a:ext cx="92149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+mj-lt"/>
                </a:rPr>
                <a:t>HANUL</a:t>
              </a:r>
              <a:endParaRPr lang="ko-KR" altLang="en-US" sz="1000" dirty="0">
                <a:latin typeface="+mj-lt"/>
              </a:endParaRPr>
            </a:p>
          </p:txBody>
        </p:sp>
        <p:grpSp>
          <p:nvGrpSpPr>
            <p:cNvPr id="3142" name="그룹 3141">
              <a:extLst>
                <a:ext uri="{FF2B5EF4-FFF2-40B4-BE49-F238E27FC236}">
                  <a16:creationId xmlns:a16="http://schemas.microsoft.com/office/drawing/2014/main" id="{56893C9E-EBDB-B4E7-DE12-484678C8C7CA}"/>
                </a:ext>
              </a:extLst>
            </p:cNvPr>
            <p:cNvGrpSpPr/>
            <p:nvPr/>
          </p:nvGrpSpPr>
          <p:grpSpPr>
            <a:xfrm>
              <a:off x="6981825" y="1959282"/>
              <a:ext cx="375466" cy="558366"/>
              <a:chOff x="5282918" y="2330333"/>
              <a:chExt cx="1590210" cy="2364844"/>
            </a:xfrm>
          </p:grpSpPr>
          <p:pic>
            <p:nvPicPr>
              <p:cNvPr id="4098" name="Picture 2" descr="위치 표시 PNG 일러스트 | 이미지 및 PSD 파일 | Pngtree에 무료 다운로드">
                <a:extLst>
                  <a:ext uri="{FF2B5EF4-FFF2-40B4-BE49-F238E27FC236}">
                    <a16:creationId xmlns:a16="http://schemas.microsoft.com/office/drawing/2014/main" id="{80EAD18F-6565-77EB-4871-8CAECFE10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88" t="17960" r="27337" b="13074"/>
              <a:stretch/>
            </p:blipFill>
            <p:spPr bwMode="auto">
              <a:xfrm>
                <a:off x="5282918" y="2330333"/>
                <a:ext cx="1590210" cy="2364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41" name="타원 3140">
                <a:extLst>
                  <a:ext uri="{FF2B5EF4-FFF2-40B4-BE49-F238E27FC236}">
                    <a16:creationId xmlns:a16="http://schemas.microsoft.com/office/drawing/2014/main" id="{B8E7C6DB-4CBA-7A17-6848-463D2DDF0CB7}"/>
                  </a:ext>
                </a:extLst>
              </p:cNvPr>
              <p:cNvSpPr/>
              <p:nvPr/>
            </p:nvSpPr>
            <p:spPr>
              <a:xfrm>
                <a:off x="5706191" y="2815029"/>
                <a:ext cx="779614" cy="77961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3143" name="그룹 3142">
              <a:extLst>
                <a:ext uri="{FF2B5EF4-FFF2-40B4-BE49-F238E27FC236}">
                  <a16:creationId xmlns:a16="http://schemas.microsoft.com/office/drawing/2014/main" id="{F4970CE0-32B5-98FA-E038-FB1C6B652BE8}"/>
                </a:ext>
              </a:extLst>
            </p:cNvPr>
            <p:cNvGrpSpPr/>
            <p:nvPr/>
          </p:nvGrpSpPr>
          <p:grpSpPr>
            <a:xfrm>
              <a:off x="6981826" y="3248811"/>
              <a:ext cx="375466" cy="523466"/>
              <a:chOff x="5301427" y="2366697"/>
              <a:chExt cx="1590209" cy="2217033"/>
            </a:xfrm>
          </p:grpSpPr>
          <p:pic>
            <p:nvPicPr>
              <p:cNvPr id="3144" name="Picture 2" descr="위치 표시 PNG 일러스트 | 이미지 및 PSD 파일 | Pngtree에 무료 다운로드">
                <a:extLst>
                  <a:ext uri="{FF2B5EF4-FFF2-40B4-BE49-F238E27FC236}">
                    <a16:creationId xmlns:a16="http://schemas.microsoft.com/office/drawing/2014/main" id="{0B345C43-3791-5CA6-7D8B-47FBF734A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8" t="19020" r="26797" b="16324"/>
              <a:stretch/>
            </p:blipFill>
            <p:spPr bwMode="auto">
              <a:xfrm>
                <a:off x="5301427" y="2366697"/>
                <a:ext cx="1590209" cy="2217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45" name="타원 3144">
                <a:extLst>
                  <a:ext uri="{FF2B5EF4-FFF2-40B4-BE49-F238E27FC236}">
                    <a16:creationId xmlns:a16="http://schemas.microsoft.com/office/drawing/2014/main" id="{283DBA05-3710-5CB7-DA09-D1833E446268}"/>
                  </a:ext>
                </a:extLst>
              </p:cNvPr>
              <p:cNvSpPr/>
              <p:nvPr/>
            </p:nvSpPr>
            <p:spPr>
              <a:xfrm>
                <a:off x="5706191" y="2815029"/>
                <a:ext cx="779614" cy="77961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3147" name="연결선: 꺾임 3146">
              <a:extLst>
                <a:ext uri="{FF2B5EF4-FFF2-40B4-BE49-F238E27FC236}">
                  <a16:creationId xmlns:a16="http://schemas.microsoft.com/office/drawing/2014/main" id="{AF3B0339-B9B0-4D1E-FD60-82DFDDB6F116}"/>
                </a:ext>
              </a:extLst>
            </p:cNvPr>
            <p:cNvCxnSpPr>
              <a:cxnSpLocks/>
              <a:stCxn id="3133" idx="3"/>
              <a:endCxn id="3144" idx="3"/>
            </p:cNvCxnSpPr>
            <p:nvPr/>
          </p:nvCxnSpPr>
          <p:spPr>
            <a:xfrm flipH="1">
              <a:off x="7357292" y="2869446"/>
              <a:ext cx="249392" cy="641098"/>
            </a:xfrm>
            <a:prstGeom prst="bentConnector3">
              <a:avLst>
                <a:gd name="adj1" fmla="val -38193"/>
              </a:avLst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8" name="연결선: 꺾임 3147">
              <a:extLst>
                <a:ext uri="{FF2B5EF4-FFF2-40B4-BE49-F238E27FC236}">
                  <a16:creationId xmlns:a16="http://schemas.microsoft.com/office/drawing/2014/main" id="{CC5F0782-43D2-5B7E-6231-6751A7B27A5B}"/>
                </a:ext>
              </a:extLst>
            </p:cNvPr>
            <p:cNvCxnSpPr>
              <a:cxnSpLocks/>
              <a:stCxn id="3133" idx="1"/>
              <a:endCxn id="4098" idx="1"/>
            </p:cNvCxnSpPr>
            <p:nvPr/>
          </p:nvCxnSpPr>
          <p:spPr>
            <a:xfrm rot="10800000" flipH="1">
              <a:off x="6732181" y="2238466"/>
              <a:ext cx="249643" cy="630981"/>
            </a:xfrm>
            <a:prstGeom prst="bentConnector3">
              <a:avLst>
                <a:gd name="adj1" fmla="val -38155"/>
              </a:avLst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58" name="그룹 3157">
              <a:extLst>
                <a:ext uri="{FF2B5EF4-FFF2-40B4-BE49-F238E27FC236}">
                  <a16:creationId xmlns:a16="http://schemas.microsoft.com/office/drawing/2014/main" id="{FB544F76-A2C9-BD89-7730-B5B5A462BD73}"/>
                </a:ext>
              </a:extLst>
            </p:cNvPr>
            <p:cNvGrpSpPr/>
            <p:nvPr/>
          </p:nvGrpSpPr>
          <p:grpSpPr>
            <a:xfrm>
              <a:off x="8802677" y="2866750"/>
              <a:ext cx="375466" cy="523466"/>
              <a:chOff x="5301427" y="2366697"/>
              <a:chExt cx="1590209" cy="2217033"/>
            </a:xfrm>
          </p:grpSpPr>
          <p:pic>
            <p:nvPicPr>
              <p:cNvPr id="3159" name="Picture 2" descr="위치 표시 PNG 일러스트 | 이미지 및 PSD 파일 | Pngtree에 무료 다운로드">
                <a:extLst>
                  <a:ext uri="{FF2B5EF4-FFF2-40B4-BE49-F238E27FC236}">
                    <a16:creationId xmlns:a16="http://schemas.microsoft.com/office/drawing/2014/main" id="{AB12EAC1-076A-E49E-2047-27B03531D7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8" t="19020" r="26797" b="16324"/>
              <a:stretch/>
            </p:blipFill>
            <p:spPr bwMode="auto">
              <a:xfrm>
                <a:off x="5301427" y="2366697"/>
                <a:ext cx="1590209" cy="2217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60" name="타원 3159">
                <a:extLst>
                  <a:ext uri="{FF2B5EF4-FFF2-40B4-BE49-F238E27FC236}">
                    <a16:creationId xmlns:a16="http://schemas.microsoft.com/office/drawing/2014/main" id="{A87656BD-61AF-8D82-EC81-64FB710D12F3}"/>
                  </a:ext>
                </a:extLst>
              </p:cNvPr>
              <p:cNvSpPr/>
              <p:nvPr/>
            </p:nvSpPr>
            <p:spPr>
              <a:xfrm>
                <a:off x="5706191" y="2815029"/>
                <a:ext cx="779614" cy="77961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3166" name="연결선: 꺾임 3165">
              <a:extLst>
                <a:ext uri="{FF2B5EF4-FFF2-40B4-BE49-F238E27FC236}">
                  <a16:creationId xmlns:a16="http://schemas.microsoft.com/office/drawing/2014/main" id="{E1912556-6C4E-CD34-4BB7-523DDEC47A46}"/>
                </a:ext>
              </a:extLst>
            </p:cNvPr>
            <p:cNvCxnSpPr>
              <a:cxnSpLocks/>
              <a:endCxn id="3159" idx="0"/>
            </p:cNvCxnSpPr>
            <p:nvPr/>
          </p:nvCxnSpPr>
          <p:spPr>
            <a:xfrm rot="5400000">
              <a:off x="8815859" y="2692199"/>
              <a:ext cx="349102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0" name="연결선: 꺾임 3169">
              <a:extLst>
                <a:ext uri="{FF2B5EF4-FFF2-40B4-BE49-F238E27FC236}">
                  <a16:creationId xmlns:a16="http://schemas.microsoft.com/office/drawing/2014/main" id="{22D6C9FC-F978-2900-F39F-C2593733D928}"/>
                </a:ext>
              </a:extLst>
            </p:cNvPr>
            <p:cNvCxnSpPr>
              <a:cxnSpLocks/>
              <a:stCxn id="3134" idx="3"/>
              <a:endCxn id="3159" idx="0"/>
            </p:cNvCxnSpPr>
            <p:nvPr/>
          </p:nvCxnSpPr>
          <p:spPr>
            <a:xfrm>
              <a:off x="8742729" y="2195682"/>
              <a:ext cx="247681" cy="671068"/>
            </a:xfrm>
            <a:prstGeom prst="bentConnector2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4" name="그룹 3173">
              <a:extLst>
                <a:ext uri="{FF2B5EF4-FFF2-40B4-BE49-F238E27FC236}">
                  <a16:creationId xmlns:a16="http://schemas.microsoft.com/office/drawing/2014/main" id="{FB0D6AD2-C8E6-7488-22AC-757F20394A8E}"/>
                </a:ext>
              </a:extLst>
            </p:cNvPr>
            <p:cNvGrpSpPr/>
            <p:nvPr/>
          </p:nvGrpSpPr>
          <p:grpSpPr>
            <a:xfrm>
              <a:off x="9770402" y="3517780"/>
              <a:ext cx="375466" cy="523466"/>
              <a:chOff x="5301427" y="2366697"/>
              <a:chExt cx="1590209" cy="2217033"/>
            </a:xfrm>
          </p:grpSpPr>
          <p:pic>
            <p:nvPicPr>
              <p:cNvPr id="3175" name="Picture 2" descr="위치 표시 PNG 일러스트 | 이미지 및 PSD 파일 | Pngtree에 무료 다운로드">
                <a:extLst>
                  <a:ext uri="{FF2B5EF4-FFF2-40B4-BE49-F238E27FC236}">
                    <a16:creationId xmlns:a16="http://schemas.microsoft.com/office/drawing/2014/main" id="{DD9A1AD0-F6F2-9F55-4748-419582F8CA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8" t="19020" r="26797" b="16324"/>
              <a:stretch/>
            </p:blipFill>
            <p:spPr bwMode="auto">
              <a:xfrm>
                <a:off x="5301427" y="2366697"/>
                <a:ext cx="1590209" cy="2217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76" name="타원 3175">
                <a:extLst>
                  <a:ext uri="{FF2B5EF4-FFF2-40B4-BE49-F238E27FC236}">
                    <a16:creationId xmlns:a16="http://schemas.microsoft.com/office/drawing/2014/main" id="{8FC03611-740E-D326-E3B7-52242DF270A7}"/>
                  </a:ext>
                </a:extLst>
              </p:cNvPr>
              <p:cNvSpPr/>
              <p:nvPr/>
            </p:nvSpPr>
            <p:spPr>
              <a:xfrm>
                <a:off x="5706191" y="2815029"/>
                <a:ext cx="779614" cy="77961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3177" name="연결선: 꺾임 3176">
              <a:extLst>
                <a:ext uri="{FF2B5EF4-FFF2-40B4-BE49-F238E27FC236}">
                  <a16:creationId xmlns:a16="http://schemas.microsoft.com/office/drawing/2014/main" id="{A4753CF8-86DE-E168-CB82-AB21D0FCBD81}"/>
                </a:ext>
              </a:extLst>
            </p:cNvPr>
            <p:cNvCxnSpPr>
              <a:cxnSpLocks/>
              <a:stCxn id="3175" idx="1"/>
              <a:endCxn id="3136" idx="0"/>
            </p:cNvCxnSpPr>
            <p:nvPr/>
          </p:nvCxnSpPr>
          <p:spPr>
            <a:xfrm rot="10800000" flipV="1">
              <a:off x="9488244" y="3779513"/>
              <a:ext cx="282158" cy="142026"/>
            </a:xfrm>
            <a:prstGeom prst="bentConnector2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0" name="그룹 3179">
              <a:extLst>
                <a:ext uri="{FF2B5EF4-FFF2-40B4-BE49-F238E27FC236}">
                  <a16:creationId xmlns:a16="http://schemas.microsoft.com/office/drawing/2014/main" id="{56D188ED-02F0-6485-17EB-E02E277559F9}"/>
                </a:ext>
              </a:extLst>
            </p:cNvPr>
            <p:cNvGrpSpPr/>
            <p:nvPr/>
          </p:nvGrpSpPr>
          <p:grpSpPr>
            <a:xfrm>
              <a:off x="9617517" y="3043101"/>
              <a:ext cx="375466" cy="523466"/>
              <a:chOff x="5301427" y="2366697"/>
              <a:chExt cx="1590209" cy="2217033"/>
            </a:xfrm>
          </p:grpSpPr>
          <p:pic>
            <p:nvPicPr>
              <p:cNvPr id="3181" name="Picture 2" descr="위치 표시 PNG 일러스트 | 이미지 및 PSD 파일 | Pngtree에 무료 다운로드">
                <a:extLst>
                  <a:ext uri="{FF2B5EF4-FFF2-40B4-BE49-F238E27FC236}">
                    <a16:creationId xmlns:a16="http://schemas.microsoft.com/office/drawing/2014/main" id="{C207EA4F-54E3-60FD-A931-00714B05BF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8" t="19020" r="26797" b="16324"/>
              <a:stretch/>
            </p:blipFill>
            <p:spPr bwMode="auto">
              <a:xfrm>
                <a:off x="5301427" y="2366697"/>
                <a:ext cx="1590209" cy="2217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82" name="타원 3181">
                <a:extLst>
                  <a:ext uri="{FF2B5EF4-FFF2-40B4-BE49-F238E27FC236}">
                    <a16:creationId xmlns:a16="http://schemas.microsoft.com/office/drawing/2014/main" id="{7B2A978A-B3F9-9AC9-AA48-41617AC95845}"/>
                  </a:ext>
                </a:extLst>
              </p:cNvPr>
              <p:cNvSpPr/>
              <p:nvPr/>
            </p:nvSpPr>
            <p:spPr>
              <a:xfrm>
                <a:off x="5706191" y="2815029"/>
                <a:ext cx="779614" cy="77961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3183" name="연결선: 꺾임 3182">
              <a:extLst>
                <a:ext uri="{FF2B5EF4-FFF2-40B4-BE49-F238E27FC236}">
                  <a16:creationId xmlns:a16="http://schemas.microsoft.com/office/drawing/2014/main" id="{A44B915D-3CC0-B376-F10E-DE7C2D6C7F16}"/>
                </a:ext>
              </a:extLst>
            </p:cNvPr>
            <p:cNvCxnSpPr>
              <a:cxnSpLocks/>
              <a:stCxn id="3139" idx="1"/>
              <a:endCxn id="3181" idx="3"/>
            </p:cNvCxnSpPr>
            <p:nvPr/>
          </p:nvCxnSpPr>
          <p:spPr>
            <a:xfrm rot="10800000" flipV="1">
              <a:off x="9992984" y="3173614"/>
              <a:ext cx="140453" cy="13121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6" name="연결선: 꺾임 3185">
              <a:extLst>
                <a:ext uri="{FF2B5EF4-FFF2-40B4-BE49-F238E27FC236}">
                  <a16:creationId xmlns:a16="http://schemas.microsoft.com/office/drawing/2014/main" id="{898F102E-5BC1-739B-F759-9AED3A498AB0}"/>
                </a:ext>
              </a:extLst>
            </p:cNvPr>
            <p:cNvCxnSpPr>
              <a:cxnSpLocks/>
              <a:stCxn id="3140" idx="1"/>
              <a:endCxn id="3181" idx="3"/>
            </p:cNvCxnSpPr>
            <p:nvPr/>
          </p:nvCxnSpPr>
          <p:spPr>
            <a:xfrm rot="10800000">
              <a:off x="9992984" y="3304834"/>
              <a:ext cx="140453" cy="11699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1" name="그룹 3190">
              <a:extLst>
                <a:ext uri="{FF2B5EF4-FFF2-40B4-BE49-F238E27FC236}">
                  <a16:creationId xmlns:a16="http://schemas.microsoft.com/office/drawing/2014/main" id="{61DCAF65-EFFF-13DB-B0D6-8F0ACA1A0487}"/>
                </a:ext>
              </a:extLst>
            </p:cNvPr>
            <p:cNvGrpSpPr/>
            <p:nvPr/>
          </p:nvGrpSpPr>
          <p:grpSpPr>
            <a:xfrm>
              <a:off x="9490505" y="1984786"/>
              <a:ext cx="375466" cy="523466"/>
              <a:chOff x="5301427" y="2366697"/>
              <a:chExt cx="1590209" cy="2217033"/>
            </a:xfrm>
          </p:grpSpPr>
          <p:pic>
            <p:nvPicPr>
              <p:cNvPr id="3192" name="Picture 2" descr="위치 표시 PNG 일러스트 | 이미지 및 PSD 파일 | Pngtree에 무료 다운로드">
                <a:extLst>
                  <a:ext uri="{FF2B5EF4-FFF2-40B4-BE49-F238E27FC236}">
                    <a16:creationId xmlns:a16="http://schemas.microsoft.com/office/drawing/2014/main" id="{AB2D9C88-0D22-986C-F079-C154F6E68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8" t="19020" r="26797" b="16324"/>
              <a:stretch/>
            </p:blipFill>
            <p:spPr bwMode="auto">
              <a:xfrm>
                <a:off x="5301427" y="2366697"/>
                <a:ext cx="1590209" cy="2217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93" name="타원 3192">
                <a:extLst>
                  <a:ext uri="{FF2B5EF4-FFF2-40B4-BE49-F238E27FC236}">
                    <a16:creationId xmlns:a16="http://schemas.microsoft.com/office/drawing/2014/main" id="{02DC718B-779F-CA8A-2241-59B8769EEC73}"/>
                  </a:ext>
                </a:extLst>
              </p:cNvPr>
              <p:cNvSpPr/>
              <p:nvPr/>
            </p:nvSpPr>
            <p:spPr>
              <a:xfrm>
                <a:off x="5706191" y="2815029"/>
                <a:ext cx="779614" cy="77961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3194" name="연결선: 꺾임 3193">
              <a:extLst>
                <a:ext uri="{FF2B5EF4-FFF2-40B4-BE49-F238E27FC236}">
                  <a16:creationId xmlns:a16="http://schemas.microsoft.com/office/drawing/2014/main" id="{F2B31144-99E5-53AF-FFE5-2BD07FB787C0}"/>
                </a:ext>
              </a:extLst>
            </p:cNvPr>
            <p:cNvCxnSpPr>
              <a:cxnSpLocks/>
              <a:stCxn id="3137" idx="1"/>
              <a:endCxn id="3192" idx="3"/>
            </p:cNvCxnSpPr>
            <p:nvPr/>
          </p:nvCxnSpPr>
          <p:spPr>
            <a:xfrm rot="10800000">
              <a:off x="9865971" y="2246520"/>
              <a:ext cx="353508" cy="2012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8" name="연결선: 꺾임 3197">
              <a:extLst>
                <a:ext uri="{FF2B5EF4-FFF2-40B4-BE49-F238E27FC236}">
                  <a16:creationId xmlns:a16="http://schemas.microsoft.com/office/drawing/2014/main" id="{69C25F14-60DD-8745-215C-43F3035F62C0}"/>
                </a:ext>
              </a:extLst>
            </p:cNvPr>
            <p:cNvCxnSpPr>
              <a:cxnSpLocks/>
              <a:stCxn id="3138" idx="1"/>
              <a:endCxn id="3192" idx="3"/>
            </p:cNvCxnSpPr>
            <p:nvPr/>
          </p:nvCxnSpPr>
          <p:spPr>
            <a:xfrm rot="10800000" flipV="1">
              <a:off x="9865971" y="2045693"/>
              <a:ext cx="353508" cy="20082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00" name="표 4099">
            <a:extLst>
              <a:ext uri="{FF2B5EF4-FFF2-40B4-BE49-F238E27FC236}">
                <a16:creationId xmlns:a16="http://schemas.microsoft.com/office/drawing/2014/main" id="{AB8B66F8-6E93-AB78-CCDA-899A6C893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881095"/>
              </p:ext>
            </p:extLst>
          </p:nvPr>
        </p:nvGraphicFramePr>
        <p:xfrm>
          <a:off x="3886322" y="5013544"/>
          <a:ext cx="7840700" cy="1460940"/>
        </p:xfrm>
        <a:graphic>
          <a:graphicData uri="http://schemas.openxmlformats.org/drawingml/2006/table">
            <a:tbl>
              <a:tblPr/>
              <a:tblGrid>
                <a:gridCol w="1120100">
                  <a:extLst>
                    <a:ext uri="{9D8B030D-6E8A-4147-A177-3AD203B41FA5}">
                      <a16:colId xmlns:a16="http://schemas.microsoft.com/office/drawing/2014/main" val="2416264668"/>
                    </a:ext>
                  </a:extLst>
                </a:gridCol>
                <a:gridCol w="1120100">
                  <a:extLst>
                    <a:ext uri="{9D8B030D-6E8A-4147-A177-3AD203B41FA5}">
                      <a16:colId xmlns:a16="http://schemas.microsoft.com/office/drawing/2014/main" val="2755080171"/>
                    </a:ext>
                  </a:extLst>
                </a:gridCol>
                <a:gridCol w="1120100">
                  <a:extLst>
                    <a:ext uri="{9D8B030D-6E8A-4147-A177-3AD203B41FA5}">
                      <a16:colId xmlns:a16="http://schemas.microsoft.com/office/drawing/2014/main" val="2970182492"/>
                    </a:ext>
                  </a:extLst>
                </a:gridCol>
                <a:gridCol w="1120100">
                  <a:extLst>
                    <a:ext uri="{9D8B030D-6E8A-4147-A177-3AD203B41FA5}">
                      <a16:colId xmlns:a16="http://schemas.microsoft.com/office/drawing/2014/main" val="4228866012"/>
                    </a:ext>
                  </a:extLst>
                </a:gridCol>
                <a:gridCol w="1120100">
                  <a:extLst>
                    <a:ext uri="{9D8B030D-6E8A-4147-A177-3AD203B41FA5}">
                      <a16:colId xmlns:a16="http://schemas.microsoft.com/office/drawing/2014/main" val="3870409409"/>
                    </a:ext>
                  </a:extLst>
                </a:gridCol>
                <a:gridCol w="1120100">
                  <a:extLst>
                    <a:ext uri="{9D8B030D-6E8A-4147-A177-3AD203B41FA5}">
                      <a16:colId xmlns:a16="http://schemas.microsoft.com/office/drawing/2014/main" val="3676182015"/>
                    </a:ext>
                  </a:extLst>
                </a:gridCol>
                <a:gridCol w="1120100">
                  <a:extLst>
                    <a:ext uri="{9D8B030D-6E8A-4147-A177-3AD203B41FA5}">
                      <a16:colId xmlns:a16="http://schemas.microsoft.com/office/drawing/2014/main" val="2761435095"/>
                    </a:ext>
                  </a:extLst>
                </a:gridCol>
              </a:tblGrid>
              <a:tr h="609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지역 </a:t>
                      </a:r>
                      <a:r>
                        <a:rPr kumimoji="1" lang="en-US" altLang="ko-KR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/ </a:t>
                      </a: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국가</a:t>
                      </a:r>
                    </a:p>
                  </a:txBody>
                  <a:tcPr marL="108000" marR="108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글로벌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  <a:cs typeface="Arial" pitchFamily="34" charset="0"/>
                        </a:rPr>
                        <a:t> OEM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  <a:cs typeface="Arial" pitchFamily="34" charset="0"/>
                      </a:endParaRPr>
                    </a:p>
                  </a:txBody>
                  <a:tcPr marL="108000" marR="108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 err="1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유렵</a:t>
                      </a: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1" lang="en-US" altLang="ko-KR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/ </a:t>
                      </a: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아프리카</a:t>
                      </a:r>
                    </a:p>
                  </a:txBody>
                  <a:tcPr marL="108000" marR="108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인도</a:t>
                      </a:r>
                    </a:p>
                  </a:txBody>
                  <a:tcPr marL="108000" marR="108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말레이시아</a:t>
                      </a:r>
                    </a:p>
                  </a:txBody>
                  <a:tcPr marL="108000" marR="108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베트남</a:t>
                      </a:r>
                    </a:p>
                  </a:txBody>
                  <a:tcPr marL="108000" marR="108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중국</a:t>
                      </a:r>
                    </a:p>
                  </a:txBody>
                  <a:tcPr marL="108000" marR="108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234024"/>
                  </a:ext>
                </a:extLst>
              </a:tr>
              <a:tr h="42588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-100" normalizeH="0" baseline="0" dirty="0">
                          <a:ln>
                            <a:solidFill>
                              <a:srgbClr val="535965">
                                <a:alpha val="0"/>
                              </a:srgbClr>
                            </a:solidFill>
                          </a:ln>
                          <a:solidFill>
                            <a:srgbClr val="12223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제휴사</a:t>
                      </a:r>
                      <a:endParaRPr kumimoji="1" lang="en-US" altLang="ko-KR" sz="900" b="1" i="0" u="none" strike="noStrike" kern="1200" cap="none" spc="-100" normalizeH="0" baseline="0" dirty="0">
                        <a:ln>
                          <a:solidFill>
                            <a:srgbClr val="535965">
                              <a:alpha val="0"/>
                            </a:srgbClr>
                          </a:solidFill>
                        </a:ln>
                        <a:solidFill>
                          <a:srgbClr val="122234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108000" marR="36000" marT="72000" marB="72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IGNATIO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COMPANY</a:t>
                      </a:r>
                      <a:endParaRPr kumimoji="0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tserrat Light" panose="00000400000000000000" pitchFamily="2" charset="-52"/>
                        <a:ea typeface="굴림" pitchFamily="50" charset="-127"/>
                        <a:cs typeface="Arial" pitchFamily="34" charset="0"/>
                      </a:endParaRP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BERKEM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INDUSTRY</a:t>
                      </a:r>
                      <a:endParaRPr kumimoji="0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tserrat Light" panose="00000400000000000000" pitchFamily="2" charset="-52"/>
                        <a:ea typeface="굴림" pitchFamily="50" charset="-127"/>
                        <a:cs typeface="Arial" pitchFamily="34" charset="0"/>
                      </a:endParaRP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INNOVATIVE ENGINEERING</a:t>
                      </a: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GTG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ENGINEERING</a:t>
                      </a:r>
                      <a:endParaRPr kumimoji="0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tserrat Light" panose="00000400000000000000" pitchFamily="2" charset="-52"/>
                        <a:ea typeface="굴림" pitchFamily="50" charset="-127"/>
                        <a:cs typeface="Arial" pitchFamily="34" charset="0"/>
                      </a:endParaRP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DO DREAM</a:t>
                      </a: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TIANJIN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MASTER</a:t>
                      </a: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799155"/>
                  </a:ext>
                </a:extLst>
              </a:tr>
              <a:tr h="42588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tserrat Light" panose="00000400000000000000" pitchFamily="2" charset="-52"/>
                        <a:ea typeface="굴림" pitchFamily="50" charset="-127"/>
                        <a:cs typeface="Arial" pitchFamily="34" charset="0"/>
                      </a:endParaRP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tserrat Light" panose="00000400000000000000" pitchFamily="2" charset="-52"/>
                        <a:ea typeface="굴림" pitchFamily="50" charset="-127"/>
                        <a:cs typeface="Arial" pitchFamily="34" charset="0"/>
                      </a:endParaRP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tserrat Light" panose="00000400000000000000" pitchFamily="2" charset="-52"/>
                        <a:ea typeface="굴림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tserrat Light" panose="00000400000000000000" pitchFamily="2" charset="-52"/>
                        <a:ea typeface="굴림" pitchFamily="50" charset="-127"/>
                        <a:cs typeface="Arial" pitchFamily="34" charset="0"/>
                      </a:endParaRP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tserrat Light" panose="00000400000000000000" pitchFamily="2" charset="-52"/>
                        <a:ea typeface="굴림" pitchFamily="50" charset="-127"/>
                        <a:cs typeface="Arial" pitchFamily="34" charset="0"/>
                      </a:endParaRP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HANUL</a:t>
                      </a:r>
                      <a:endParaRPr kumimoji="0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tserrat Light" panose="00000400000000000000" pitchFamily="2" charset="-52"/>
                        <a:ea typeface="굴림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tserrat Light" panose="00000400000000000000" pitchFamily="2" charset="-52"/>
                        <a:ea typeface="굴림" pitchFamily="50" charset="-127"/>
                        <a:cs typeface="Arial" pitchFamily="34" charset="0"/>
                      </a:endParaRP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TIANJIN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 Light" panose="00000400000000000000" pitchFamily="2" charset="-52"/>
                          <a:ea typeface="굴림" pitchFamily="50" charset="-127"/>
                          <a:cs typeface="Arial" pitchFamily="34" charset="0"/>
                        </a:rPr>
                        <a:t>MOLD</a:t>
                      </a:r>
                      <a:endParaRPr kumimoji="0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tserrat Light" panose="00000400000000000000" pitchFamily="2" charset="-52"/>
                        <a:ea typeface="굴림" pitchFamily="50" charset="-127"/>
                        <a:cs typeface="Arial" pitchFamily="34" charset="0"/>
                      </a:endParaRPr>
                    </a:p>
                  </a:txBody>
                  <a:tcPr marL="108000" marR="36000" marT="72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8851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2C89FC-6A21-B400-8462-7EB39348E5FF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14</a:t>
            </a:fld>
            <a:endParaRPr lang="ru-RU" sz="1000" dirty="0"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131D30-AD82-C5A4-2ED0-1A4C15C94545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634C6F4-F68E-36B3-0DDC-C7743C01A201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02  </a:t>
              </a:r>
              <a:r>
                <a:rPr kumimoji="1" lang="ko-KR" altLang="en-US" sz="1200" b="1" i="0" u="none" strike="noStrike" kern="1200" cap="none" spc="-100" normalizeH="0" baseline="0" noProof="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사업분야 및 경쟁력</a:t>
              </a:r>
              <a:endParaRPr lang="ko-KR" altLang="en-US" sz="1200" dirty="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C6431B-DAB1-4759-2229-89EA201110E0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5C6CEEF-E798-5F7D-E018-616B8C915ABD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72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biLevel thresh="75000"/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  <a14:imgEffect>
                      <a14:brightnessContrast bright="-22000" contras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E5C688-EB89-DD5D-1356-C8AE379625F6}"/>
              </a:ext>
            </a:extLst>
          </p:cNvPr>
          <p:cNvSpPr/>
          <p:nvPr/>
        </p:nvSpPr>
        <p:spPr>
          <a:xfrm>
            <a:off x="4611782" y="4445000"/>
            <a:ext cx="716216" cy="93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BF25F-299A-3F09-A940-027931D2FD1B}"/>
              </a:ext>
            </a:extLst>
          </p:cNvPr>
          <p:cNvSpPr/>
          <p:nvPr/>
        </p:nvSpPr>
        <p:spPr>
          <a:xfrm>
            <a:off x="5349147" y="4445000"/>
            <a:ext cx="6515894" cy="93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보유 기술력 및 솔루션</a:t>
            </a:r>
            <a:endParaRPr kumimoji="1" lang="en-US" altLang="ko-KR" sz="32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C7DB8A-CFC1-4B98-37C1-135FE0CE3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7" y="6164842"/>
            <a:ext cx="965055" cy="445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072102-B877-BC27-C40D-7770587511FD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15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8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A2F2DD-8EB5-FA90-ED74-9D4169282B7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795C42-A436-733B-CE7C-7C16ECB180C5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03 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보유 기술력 및 솔루션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BAC7F6-6A61-4331-4FDC-19B0E05004E3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96168F-8F50-348E-2F0D-7470C434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24AE2B-C51B-D938-1FB6-2D730CEE489B}"/>
              </a:ext>
            </a:extLst>
          </p:cNvPr>
          <p:cNvSpPr/>
          <p:nvPr/>
        </p:nvSpPr>
        <p:spPr>
          <a:xfrm>
            <a:off x="443696" y="854654"/>
            <a:ext cx="11304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차체 용접 턴키 프로젝트 공정 및 운영 관리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F269C8-A456-D37A-4CB9-7CF8DD595853}"/>
              </a:ext>
            </a:extLst>
          </p:cNvPr>
          <p:cNvSpPr/>
          <p:nvPr/>
        </p:nvSpPr>
        <p:spPr>
          <a:xfrm>
            <a:off x="10210466" y="2396048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170" name="Picture 2" descr="펌] 문과생도 이해하는 자동차구조">
            <a:extLst>
              <a:ext uri="{FF2B5EF4-FFF2-40B4-BE49-F238E27FC236}">
                <a16:creationId xmlns:a16="http://schemas.microsoft.com/office/drawing/2014/main" id="{3AB7E661-418B-3868-153D-F891EB2A2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282" y="2667961"/>
            <a:ext cx="1280984" cy="108836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BE25A9-511E-9767-4BB4-7AFBA70FA771}"/>
              </a:ext>
            </a:extLst>
          </p:cNvPr>
          <p:cNvSpPr/>
          <p:nvPr/>
        </p:nvSpPr>
        <p:spPr>
          <a:xfrm>
            <a:off x="564182" y="1968593"/>
            <a:ext cx="1502229" cy="2492432"/>
          </a:xfrm>
          <a:prstGeom prst="roundRect">
            <a:avLst>
              <a:gd name="adj" fmla="val 12319"/>
            </a:avLst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312B82-420D-107A-8520-CEBC3CA5C30C}"/>
              </a:ext>
            </a:extLst>
          </p:cNvPr>
          <p:cNvSpPr/>
          <p:nvPr/>
        </p:nvSpPr>
        <p:spPr>
          <a:xfrm>
            <a:off x="2162048" y="1968593"/>
            <a:ext cx="1502229" cy="2492432"/>
          </a:xfrm>
          <a:prstGeom prst="roundRect">
            <a:avLst>
              <a:gd name="adj" fmla="val 12319"/>
            </a:avLst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2991C3-2870-4568-DF5A-99807B6122FD}"/>
              </a:ext>
            </a:extLst>
          </p:cNvPr>
          <p:cNvSpPr/>
          <p:nvPr/>
        </p:nvSpPr>
        <p:spPr>
          <a:xfrm>
            <a:off x="3759914" y="1968593"/>
            <a:ext cx="1502229" cy="2492432"/>
          </a:xfrm>
          <a:prstGeom prst="roundRect">
            <a:avLst>
              <a:gd name="adj" fmla="val 12319"/>
            </a:avLst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E35FDF-0E3E-9704-9F89-CF4F4A28E68B}"/>
              </a:ext>
            </a:extLst>
          </p:cNvPr>
          <p:cNvSpPr/>
          <p:nvPr/>
        </p:nvSpPr>
        <p:spPr>
          <a:xfrm>
            <a:off x="5357780" y="1968593"/>
            <a:ext cx="1502229" cy="2492432"/>
          </a:xfrm>
          <a:prstGeom prst="roundRect">
            <a:avLst>
              <a:gd name="adj" fmla="val 12319"/>
            </a:avLst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6A6A436-C566-452B-BC38-40D9C56BFE26}"/>
              </a:ext>
            </a:extLst>
          </p:cNvPr>
          <p:cNvSpPr/>
          <p:nvPr/>
        </p:nvSpPr>
        <p:spPr>
          <a:xfrm>
            <a:off x="6955646" y="1968593"/>
            <a:ext cx="1502229" cy="2492432"/>
          </a:xfrm>
          <a:prstGeom prst="roundRect">
            <a:avLst>
              <a:gd name="adj" fmla="val 12319"/>
            </a:avLst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05E678B-44AF-431B-0440-74A16221ECD1}"/>
              </a:ext>
            </a:extLst>
          </p:cNvPr>
          <p:cNvSpPr/>
          <p:nvPr/>
        </p:nvSpPr>
        <p:spPr>
          <a:xfrm>
            <a:off x="8553512" y="1968593"/>
            <a:ext cx="1502229" cy="2492432"/>
          </a:xfrm>
          <a:prstGeom prst="roundRect">
            <a:avLst>
              <a:gd name="adj" fmla="val 12319"/>
            </a:avLst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50FCBC8-44DC-30C6-72EB-673FCBFFA708}"/>
              </a:ext>
            </a:extLst>
          </p:cNvPr>
          <p:cNvSpPr/>
          <p:nvPr/>
        </p:nvSpPr>
        <p:spPr>
          <a:xfrm>
            <a:off x="0" y="2743613"/>
            <a:ext cx="10809638" cy="933062"/>
          </a:xfrm>
          <a:prstGeom prst="rightArrow">
            <a:avLst>
              <a:gd name="adj1" fmla="val 75714"/>
              <a:gd name="adj2" fmla="val 69389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CD8BFA-6CA3-E0E2-44AF-BEE578A3669B}"/>
              </a:ext>
            </a:extLst>
          </p:cNvPr>
          <p:cNvSpPr/>
          <p:nvPr/>
        </p:nvSpPr>
        <p:spPr>
          <a:xfrm>
            <a:off x="564182" y="2893976"/>
            <a:ext cx="150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SIMULTANEOUS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ENGINEERING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F161B7-999E-AC84-F974-EE0741C08869}"/>
              </a:ext>
            </a:extLst>
          </p:cNvPr>
          <p:cNvSpPr/>
          <p:nvPr/>
        </p:nvSpPr>
        <p:spPr>
          <a:xfrm>
            <a:off x="2162047" y="2893976"/>
            <a:ext cx="150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PROCESS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ENGINEERING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9CDBD1-0683-FCF8-C4CC-AEC6CDBCD2A0}"/>
              </a:ext>
            </a:extLst>
          </p:cNvPr>
          <p:cNvSpPr/>
          <p:nvPr/>
        </p:nvSpPr>
        <p:spPr>
          <a:xfrm>
            <a:off x="3759913" y="2893976"/>
            <a:ext cx="150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JIG &amp; SYSTEM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DESIGN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5281FA-3ADA-76D2-1CB5-71F62DA39187}"/>
              </a:ext>
            </a:extLst>
          </p:cNvPr>
          <p:cNvSpPr/>
          <p:nvPr/>
        </p:nvSpPr>
        <p:spPr>
          <a:xfrm>
            <a:off x="5357779" y="2970920"/>
            <a:ext cx="15022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MANUFACTURING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AEA8C3-3ECE-302B-C864-55A3765C6BB8}"/>
              </a:ext>
            </a:extLst>
          </p:cNvPr>
          <p:cNvSpPr/>
          <p:nvPr/>
        </p:nvSpPr>
        <p:spPr>
          <a:xfrm>
            <a:off x="6955645" y="2893976"/>
            <a:ext cx="150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INSTALLATION 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COMMISSIONING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AEC036-C86E-4F02-36F1-295B6B1C5773}"/>
              </a:ext>
            </a:extLst>
          </p:cNvPr>
          <p:cNvSpPr/>
          <p:nvPr/>
        </p:nvSpPr>
        <p:spPr>
          <a:xfrm>
            <a:off x="8553512" y="2893976"/>
            <a:ext cx="150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TRY OUT &amp;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QUALITY PROVING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A75882-76D1-B663-4460-8E00AF276476}"/>
              </a:ext>
            </a:extLst>
          </p:cNvPr>
          <p:cNvSpPr/>
          <p:nvPr/>
        </p:nvSpPr>
        <p:spPr>
          <a:xfrm>
            <a:off x="10278738" y="1931992"/>
            <a:ext cx="150222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122234"/>
                </a:solidFill>
                <a:latin typeface="Montserrat SemiBold" panose="00000700000000000000" pitchFamily="2" charset="0"/>
              </a:rPr>
              <a:t>A/S </a:t>
            </a:r>
            <a:r>
              <a:rPr lang="ko-KR" altLang="en-US" sz="900" b="1" dirty="0">
                <a:solidFill>
                  <a:srgbClr val="122234"/>
                </a:solidFill>
                <a:latin typeface="Montserrat SemiBold" panose="00000700000000000000" pitchFamily="2" charset="0"/>
              </a:rPr>
              <a:t>지원</a:t>
            </a:r>
            <a:endParaRPr lang="en-US" altLang="ko-KR" sz="900" b="1" dirty="0">
              <a:solidFill>
                <a:srgbClr val="122234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6AB3B7-69FC-759F-DBE0-440087C3E9E6}"/>
              </a:ext>
            </a:extLst>
          </p:cNvPr>
          <p:cNvSpPr/>
          <p:nvPr/>
        </p:nvSpPr>
        <p:spPr>
          <a:xfrm>
            <a:off x="10278738" y="4140936"/>
            <a:ext cx="15022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122234"/>
                </a:solidFill>
                <a:latin typeface="Montserrat SemiBold" panose="00000700000000000000" pitchFamily="2" charset="0"/>
              </a:rPr>
              <a:t>제품 출시 지원</a:t>
            </a:r>
            <a:endParaRPr lang="en-US" altLang="ko-KR" sz="900" b="1" dirty="0">
              <a:solidFill>
                <a:srgbClr val="122234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55EE85-9A23-07AE-6719-0D69BE0BFAA8}"/>
              </a:ext>
            </a:extLst>
          </p:cNvPr>
          <p:cNvSpPr/>
          <p:nvPr/>
        </p:nvSpPr>
        <p:spPr>
          <a:xfrm>
            <a:off x="10039397" y="3094031"/>
            <a:ext cx="6388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S O P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40D84FC-B89D-A48A-73F3-B501394C790D}"/>
              </a:ext>
            </a:extLst>
          </p:cNvPr>
          <p:cNvSpPr/>
          <p:nvPr/>
        </p:nvSpPr>
        <p:spPr>
          <a:xfrm>
            <a:off x="690388" y="2076965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54DE5C3-5D3C-E0C7-A58A-CB90B46779BB}"/>
              </a:ext>
            </a:extLst>
          </p:cNvPr>
          <p:cNvSpPr/>
          <p:nvPr/>
        </p:nvSpPr>
        <p:spPr>
          <a:xfrm>
            <a:off x="690388" y="3659803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D87CBDC-7E7D-20E9-F29F-5800328C2E7A}"/>
              </a:ext>
            </a:extLst>
          </p:cNvPr>
          <p:cNvSpPr/>
          <p:nvPr/>
        </p:nvSpPr>
        <p:spPr>
          <a:xfrm>
            <a:off x="2303797" y="2076965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2683B82-C4F8-AF37-D3CD-E1F5D7388272}"/>
              </a:ext>
            </a:extLst>
          </p:cNvPr>
          <p:cNvSpPr/>
          <p:nvPr/>
        </p:nvSpPr>
        <p:spPr>
          <a:xfrm>
            <a:off x="2303797" y="3659803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B689194-B136-7A50-B526-396B1C246E5F}"/>
              </a:ext>
            </a:extLst>
          </p:cNvPr>
          <p:cNvSpPr/>
          <p:nvPr/>
        </p:nvSpPr>
        <p:spPr>
          <a:xfrm>
            <a:off x="3886119" y="2076965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9202E2B-1A08-BC9D-EEAA-925520E07F41}"/>
              </a:ext>
            </a:extLst>
          </p:cNvPr>
          <p:cNvSpPr/>
          <p:nvPr/>
        </p:nvSpPr>
        <p:spPr>
          <a:xfrm>
            <a:off x="3886119" y="3659803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328543D-62C7-00BB-DF27-06D7E38BFE22}"/>
              </a:ext>
            </a:extLst>
          </p:cNvPr>
          <p:cNvSpPr/>
          <p:nvPr/>
        </p:nvSpPr>
        <p:spPr>
          <a:xfrm>
            <a:off x="5485685" y="2076965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8786AB1-3FD0-F501-68FD-C8358854725F}"/>
              </a:ext>
            </a:extLst>
          </p:cNvPr>
          <p:cNvSpPr/>
          <p:nvPr/>
        </p:nvSpPr>
        <p:spPr>
          <a:xfrm>
            <a:off x="5485685" y="3659803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58DF8E4-8A6C-2846-77A9-80FF9847BF51}"/>
              </a:ext>
            </a:extLst>
          </p:cNvPr>
          <p:cNvSpPr/>
          <p:nvPr/>
        </p:nvSpPr>
        <p:spPr>
          <a:xfrm>
            <a:off x="7083551" y="2076965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5B031B0-6845-7597-163D-460E85F31962}"/>
              </a:ext>
            </a:extLst>
          </p:cNvPr>
          <p:cNvSpPr/>
          <p:nvPr/>
        </p:nvSpPr>
        <p:spPr>
          <a:xfrm>
            <a:off x="7083551" y="3659803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A4CAA78-E5D4-3050-4AE5-FB6EFC9613E2}"/>
              </a:ext>
            </a:extLst>
          </p:cNvPr>
          <p:cNvSpPr/>
          <p:nvPr/>
        </p:nvSpPr>
        <p:spPr>
          <a:xfrm>
            <a:off x="8681417" y="2076965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B8E5698-58DC-2FF3-77EE-F18FA351E42F}"/>
              </a:ext>
            </a:extLst>
          </p:cNvPr>
          <p:cNvSpPr/>
          <p:nvPr/>
        </p:nvSpPr>
        <p:spPr>
          <a:xfrm>
            <a:off x="8681417" y="3659803"/>
            <a:ext cx="1249816" cy="681188"/>
          </a:xfrm>
          <a:prstGeom prst="roundRect">
            <a:avLst>
              <a:gd name="adj" fmla="val 12319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  <a:effectLst>
            <a:outerShdw blurRad="355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 Box 39">
            <a:extLst>
              <a:ext uri="{FF2B5EF4-FFF2-40B4-BE49-F238E27FC236}">
                <a16:creationId xmlns:a16="http://schemas.microsoft.com/office/drawing/2014/main" id="{3884165F-1580-8FB5-17C7-A1C4E4F49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82" y="4569397"/>
            <a:ext cx="1502229" cy="1463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 pitchFamily="34" charset="0"/>
              </a:rPr>
              <a:t>타당성 검토</a:t>
            </a:r>
            <a:endParaRPr kumimoji="1" lang="en-US" altLang="ko-KR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sym typeface="Arial" pitchFamily="34" charset="0"/>
            </a:endParaRPr>
          </a:p>
          <a:p>
            <a: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 pitchFamily="34" charset="0"/>
              </a:rPr>
              <a:t>용접</a:t>
            </a:r>
            <a:endParaRPr kumimoji="1" lang="en-US" altLang="ko-KR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sym typeface="Arial" pitchFamily="34" charset="0"/>
            </a:endParaRPr>
          </a:p>
          <a:p>
            <a: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 pitchFamily="34" charset="0"/>
              </a:rPr>
              <a:t>조립</a:t>
            </a:r>
            <a:endParaRPr kumimoji="1" lang="en-US" altLang="ko-KR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sym typeface="Arial" pitchFamily="34" charset="0"/>
            </a:endParaRPr>
          </a:p>
          <a:p>
            <a: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 pitchFamily="34" charset="0"/>
              </a:rPr>
              <a:t>형상 설계</a:t>
            </a:r>
            <a:endParaRPr kumimoji="1" lang="en-US" altLang="ko-KR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sym typeface="Arial" pitchFamily="34" charset="0"/>
            </a:endParaRPr>
          </a:p>
          <a:p>
            <a: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ko-KR" altLang="en-US" sz="9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 pitchFamily="34" charset="0"/>
              </a:rPr>
              <a:t>벤츠마킹</a:t>
            </a:r>
            <a:endParaRPr kumimoji="1" lang="en-US" altLang="ko-KR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sym typeface="Arial" pitchFamily="34" charset="0"/>
            </a:endParaRPr>
          </a:p>
          <a:p>
            <a: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 pitchFamily="34" charset="0"/>
              </a:rPr>
              <a:t>생산성 설계</a:t>
            </a:r>
            <a:endParaRPr kumimoji="1" lang="en-US" altLang="ko-KR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sym typeface="Arial" pitchFamily="34" charset="0"/>
            </a:endParaRPr>
          </a:p>
          <a:p>
            <a: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 pitchFamily="34" charset="0"/>
              </a:rPr>
              <a:t>계층 구조</a:t>
            </a:r>
            <a:endParaRPr kumimoji="1" lang="en-US" altLang="ko-KR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sym typeface="Arial" pitchFamily="34" charset="0"/>
            </a:endParaRPr>
          </a:p>
          <a:p>
            <a: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 pitchFamily="34" charset="0"/>
              </a:rPr>
              <a:t>생산 컨셉</a:t>
            </a:r>
            <a:endParaRPr kumimoji="1" lang="en-US" altLang="ko-KR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sym typeface="Arial" pitchFamily="34" charset="0"/>
            </a:endParaRPr>
          </a:p>
          <a:p>
            <a: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 pitchFamily="34" charset="0"/>
              </a:rPr>
              <a:t>기술 선정</a:t>
            </a:r>
            <a:endParaRPr kumimoji="1" lang="ko-KR" altLang="en-US" sz="11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sym typeface="Arial" pitchFamily="34" charset="0"/>
            </a:endParaRPr>
          </a:p>
        </p:txBody>
      </p:sp>
      <p:sp>
        <p:nvSpPr>
          <p:cNvPr id="57" name="Text Box 40">
            <a:extLst>
              <a:ext uri="{FF2B5EF4-FFF2-40B4-BE49-F238E27FC236}">
                <a16:creationId xmlns:a16="http://schemas.microsoft.com/office/drawing/2014/main" id="{5496E6C2-0FA2-DA2E-4CFF-A70E5ED04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048" y="4569397"/>
            <a:ext cx="1502228" cy="207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72000" indent="-72000">
              <a:lnSpc>
                <a:spcPts val="1400"/>
              </a:lnSpc>
              <a:buSzPct val="100000"/>
              <a:buFont typeface="Arial" panose="020B0604020202020204" pitchFamily="34" charset="0"/>
              <a:buChar char="•"/>
              <a:defRPr kumimoji="1" sz="1000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defRPr>
            </a:lvl1pPr>
          </a:lstStyle>
          <a:p>
            <a:pPr>
              <a:lnSpc>
                <a:spcPts val="12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공정 프로세스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용접 건 선택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>
              <a:lnSpc>
                <a:spcPts val="12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MCP/PLP</a:t>
            </a:r>
          </a:p>
          <a:p>
            <a:pPr>
              <a:lnSpc>
                <a:spcPts val="12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TLTMXPA QOCL</a:t>
            </a:r>
          </a:p>
          <a:p>
            <a:pPr>
              <a:lnSpc>
                <a:spcPts val="12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장비 사양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용접 포인트 배치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생산 주기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물류 계획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인력 배치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품질 관리 계획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안전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인긴공학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환경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58" name="Text Box 41">
            <a:extLst>
              <a:ext uri="{FF2B5EF4-FFF2-40B4-BE49-F238E27FC236}">
                <a16:creationId xmlns:a16="http://schemas.microsoft.com/office/drawing/2014/main" id="{0B25631E-EDAB-0EB1-7F37-2C0FB7C80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914" y="4569397"/>
            <a:ext cx="1502228" cy="1310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  <a:defRPr kumimoji="1" sz="900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ym typeface="Arial" pitchFamily="34" charset="0"/>
              </a:rPr>
              <a:t>지그 디자인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프레임 시스템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 err="1">
                <a:sym typeface="Arial" pitchFamily="34" charset="0"/>
              </a:rPr>
              <a:t>헤밍</a:t>
            </a:r>
            <a:r>
              <a:rPr lang="ko-KR" altLang="en-US" dirty="0">
                <a:sym typeface="Arial" pitchFamily="34" charset="0"/>
              </a:rPr>
              <a:t> 시스템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이송 시스템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로봇 셀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품질 도구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조작 장치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제어 시스템</a:t>
            </a:r>
          </a:p>
        </p:txBody>
      </p:sp>
      <p:sp>
        <p:nvSpPr>
          <p:cNvPr id="59" name="Text Box 43">
            <a:extLst>
              <a:ext uri="{FF2B5EF4-FFF2-40B4-BE49-F238E27FC236}">
                <a16:creationId xmlns:a16="http://schemas.microsoft.com/office/drawing/2014/main" id="{A792C507-F4B8-9F82-D7BF-D8332F877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779" y="4569397"/>
            <a:ext cx="1502229" cy="115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  <a:defRPr kumimoji="1" sz="900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ym typeface="Arial" pitchFamily="34" charset="0"/>
              </a:rPr>
              <a:t>구매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제작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조립</a:t>
            </a:r>
            <a:endParaRPr lang="en-US" altLang="ko-KR" dirty="0">
              <a:sym typeface="Arial" pitchFamily="34" charset="0"/>
            </a:endParaRPr>
          </a:p>
          <a:p>
            <a:r>
              <a:rPr lang="en-US" altLang="ko-KR" dirty="0">
                <a:sym typeface="Arial" pitchFamily="34" charset="0"/>
              </a:rPr>
              <a:t>CMM</a:t>
            </a:r>
          </a:p>
          <a:p>
            <a:r>
              <a:rPr lang="ko-KR" altLang="en-US" dirty="0">
                <a:sym typeface="Arial" pitchFamily="34" charset="0"/>
              </a:rPr>
              <a:t>제어 시스템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가상 시운전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배송</a:t>
            </a:r>
            <a:endParaRPr lang="ko-KR" altLang="en-US" dirty="0"/>
          </a:p>
        </p:txBody>
      </p:sp>
      <p:sp>
        <p:nvSpPr>
          <p:cNvPr id="60" name="Text Box 45">
            <a:extLst>
              <a:ext uri="{FF2B5EF4-FFF2-40B4-BE49-F238E27FC236}">
                <a16:creationId xmlns:a16="http://schemas.microsoft.com/office/drawing/2014/main" id="{62372FFC-FF58-2E80-37BD-EADCBCAD0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5645" y="4569397"/>
            <a:ext cx="1502229" cy="100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  <a:defRPr kumimoji="1" sz="900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ym typeface="Arial" pitchFamily="34" charset="0"/>
              </a:rPr>
              <a:t>레이아웃 마킹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유틸리티 관리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현장 관리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장비 설치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제어 시스템 통합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인력 관리</a:t>
            </a:r>
            <a:endParaRPr lang="ko-KR" altLang="en-US" dirty="0"/>
          </a:p>
        </p:txBody>
      </p:sp>
      <p:sp>
        <p:nvSpPr>
          <p:cNvPr id="61" name="Text Box 46">
            <a:extLst>
              <a:ext uri="{FF2B5EF4-FFF2-40B4-BE49-F238E27FC236}">
                <a16:creationId xmlns:a16="http://schemas.microsoft.com/office/drawing/2014/main" id="{205CDA6C-FBDF-3B92-4EC3-347D7B0B9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3511" y="4569397"/>
            <a:ext cx="1502229" cy="694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72000" indent="-72000">
              <a:lnSpc>
                <a:spcPts val="1200"/>
              </a:lnSpc>
              <a:buSzPct val="100000"/>
              <a:buFont typeface="Arial" panose="020B0604020202020204" pitchFamily="34" charset="0"/>
              <a:buChar char="•"/>
              <a:defRPr kumimoji="1" sz="900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ym typeface="Arial" pitchFamily="34" charset="0"/>
              </a:rPr>
              <a:t>공정 검증</a:t>
            </a:r>
            <a:endParaRPr lang="en-US" altLang="ko-KR" dirty="0">
              <a:sym typeface="Arial" pitchFamily="34" charset="0"/>
            </a:endParaRPr>
          </a:p>
          <a:p>
            <a:r>
              <a:rPr lang="en-US" altLang="ko-KR" dirty="0">
                <a:sym typeface="Arial" pitchFamily="34" charset="0"/>
              </a:rPr>
              <a:t>BITS </a:t>
            </a:r>
            <a:r>
              <a:rPr lang="ko-KR" altLang="en-US" dirty="0">
                <a:sym typeface="Arial" pitchFamily="34" charset="0"/>
              </a:rPr>
              <a:t>마감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품질 성숙도</a:t>
            </a:r>
            <a:endParaRPr lang="en-US" altLang="ko-KR" dirty="0">
              <a:sym typeface="Arial" pitchFamily="34" charset="0"/>
            </a:endParaRPr>
          </a:p>
          <a:p>
            <a:r>
              <a:rPr lang="ko-KR" altLang="en-US" dirty="0">
                <a:sym typeface="Arial" pitchFamily="34" charset="0"/>
              </a:rPr>
              <a:t>생산 안정화 지원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37F8D8-8225-FC5C-511C-3EE10AF1A99A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16</a:t>
            </a:fld>
            <a:endParaRPr lang="ru-RU" sz="1000" dirty="0"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B9A509-CCD5-2A43-3CEB-A47107E64193}"/>
              </a:ext>
            </a:extLst>
          </p:cNvPr>
          <p:cNvSpPr/>
          <p:nvPr/>
        </p:nvSpPr>
        <p:spPr>
          <a:xfrm>
            <a:off x="564182" y="3294086"/>
            <a:ext cx="150222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S.E. (</a:t>
            </a:r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동시공학</a:t>
            </a:r>
            <a:r>
              <a:rPr lang="en-US" altLang="ko-KR" sz="900" b="1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)</a:t>
            </a:r>
            <a:endParaRPr lang="ko-KR" altLang="en-US" sz="900" b="1" dirty="0">
              <a:solidFill>
                <a:schemeClr val="bg1">
                  <a:lumMod val="9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9611B7-349F-9C09-44A8-D98B6415AE97}"/>
              </a:ext>
            </a:extLst>
          </p:cNvPr>
          <p:cNvSpPr/>
          <p:nvPr/>
        </p:nvSpPr>
        <p:spPr>
          <a:xfrm>
            <a:off x="2162047" y="3294086"/>
            <a:ext cx="150222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공정 설계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03BA8E-F925-6799-722D-A2C16BEE580F}"/>
              </a:ext>
            </a:extLst>
          </p:cNvPr>
          <p:cNvSpPr/>
          <p:nvPr/>
        </p:nvSpPr>
        <p:spPr>
          <a:xfrm>
            <a:off x="3759913" y="3294086"/>
            <a:ext cx="150222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지그 및 시스템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6FA99-8183-FF24-6357-9EE9E8D614BF}"/>
              </a:ext>
            </a:extLst>
          </p:cNvPr>
          <p:cNvSpPr/>
          <p:nvPr/>
        </p:nvSpPr>
        <p:spPr>
          <a:xfrm>
            <a:off x="5357779" y="3294086"/>
            <a:ext cx="150222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제조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D95225-A50C-3740-C68A-98606083EFB0}"/>
              </a:ext>
            </a:extLst>
          </p:cNvPr>
          <p:cNvSpPr/>
          <p:nvPr/>
        </p:nvSpPr>
        <p:spPr>
          <a:xfrm>
            <a:off x="6955645" y="3294086"/>
            <a:ext cx="150222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설치 및 시운전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7978E5-C828-881E-A8E2-59107913556E}"/>
              </a:ext>
            </a:extLst>
          </p:cNvPr>
          <p:cNvSpPr/>
          <p:nvPr/>
        </p:nvSpPr>
        <p:spPr>
          <a:xfrm>
            <a:off x="8553512" y="3294086"/>
            <a:ext cx="150222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시험 및 품질 검증</a:t>
            </a:r>
            <a:endParaRPr lang="en-US" altLang="ko-KR" sz="900" b="1" dirty="0">
              <a:solidFill>
                <a:schemeClr val="bg1">
                  <a:lumMod val="9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419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524AE2B-C51B-D938-1FB6-2D730CEE489B}"/>
              </a:ext>
            </a:extLst>
          </p:cNvPr>
          <p:cNvSpPr/>
          <p:nvPr/>
        </p:nvSpPr>
        <p:spPr>
          <a:xfrm>
            <a:off x="558098" y="2574813"/>
            <a:ext cx="329952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루멕스의</a:t>
            </a:r>
            <a:r>
              <a:rPr kumimoji="1" lang="ko-KR" altLang="en-US" sz="16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 집약된 첨단 기술력</a:t>
            </a:r>
          </a:p>
        </p:txBody>
      </p:sp>
      <p:grpSp>
        <p:nvGrpSpPr>
          <p:cNvPr id="6146" name="그룹 6145">
            <a:extLst>
              <a:ext uri="{FF2B5EF4-FFF2-40B4-BE49-F238E27FC236}">
                <a16:creationId xmlns:a16="http://schemas.microsoft.com/office/drawing/2014/main" id="{5E4F65C8-C7A6-0269-D8AA-AEBC5859FC81}"/>
              </a:ext>
            </a:extLst>
          </p:cNvPr>
          <p:cNvGrpSpPr/>
          <p:nvPr/>
        </p:nvGrpSpPr>
        <p:grpSpPr>
          <a:xfrm>
            <a:off x="4144623" y="1177186"/>
            <a:ext cx="7779567" cy="5048695"/>
            <a:chOff x="4029627" y="1206961"/>
            <a:chExt cx="7779567" cy="504869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F5AD822-BF3D-565B-A932-55227EA901B2}"/>
                </a:ext>
              </a:extLst>
            </p:cNvPr>
            <p:cNvGrpSpPr/>
            <p:nvPr/>
          </p:nvGrpSpPr>
          <p:grpSpPr>
            <a:xfrm>
              <a:off x="5274038" y="1309540"/>
              <a:ext cx="5455048" cy="4946116"/>
              <a:chOff x="5034824" y="1309540"/>
              <a:chExt cx="5455048" cy="4946116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67D83A15-36FF-B41B-0C26-51E0B8DDD92F}"/>
                  </a:ext>
                </a:extLst>
              </p:cNvPr>
              <p:cNvGrpSpPr/>
              <p:nvPr/>
            </p:nvGrpSpPr>
            <p:grpSpPr>
              <a:xfrm>
                <a:off x="6501063" y="2521314"/>
                <a:ext cx="2522570" cy="2522570"/>
                <a:chOff x="6896450" y="2916700"/>
                <a:chExt cx="1731796" cy="1731797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790ACA8-E599-C691-DAB4-F58CD863230C}"/>
                    </a:ext>
                  </a:extLst>
                </p:cNvPr>
                <p:cNvSpPr/>
                <p:nvPr/>
              </p:nvSpPr>
              <p:spPr>
                <a:xfrm>
                  <a:off x="6896450" y="2916700"/>
                  <a:ext cx="1731796" cy="17317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E6870DA-C670-6360-8095-89CEB335B5E8}"/>
                    </a:ext>
                  </a:extLst>
                </p:cNvPr>
                <p:cNvSpPr/>
                <p:nvPr/>
              </p:nvSpPr>
              <p:spPr>
                <a:xfrm>
                  <a:off x="7021086" y="3041337"/>
                  <a:ext cx="1482522" cy="14825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pic>
            <p:nvPicPr>
              <p:cNvPr id="54" name="Picture 14">
                <a:extLst>
                  <a:ext uri="{FF2B5EF4-FFF2-40B4-BE49-F238E27FC236}">
                    <a16:creationId xmlns:a16="http://schemas.microsoft.com/office/drawing/2014/main" id="{9A9B5FAB-40FB-2B77-1E22-53476FF1B2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951511" y="2939267"/>
                <a:ext cx="1635600" cy="962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softEdge rad="63500"/>
              </a:effectLst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13AA332-320E-83C1-0A9B-2B917FAE65BF}"/>
                  </a:ext>
                </a:extLst>
              </p:cNvPr>
              <p:cNvGrpSpPr/>
              <p:nvPr/>
            </p:nvGrpSpPr>
            <p:grpSpPr>
              <a:xfrm>
                <a:off x="5965637" y="1309540"/>
                <a:ext cx="1731796" cy="1731797"/>
                <a:chOff x="5965637" y="1309540"/>
                <a:chExt cx="1731796" cy="1731797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FC23C7B-D64C-3701-97D5-63ACC94A0DBF}"/>
                    </a:ext>
                  </a:extLst>
                </p:cNvPr>
                <p:cNvSpPr/>
                <p:nvPr/>
              </p:nvSpPr>
              <p:spPr>
                <a:xfrm>
                  <a:off x="5965637" y="1309540"/>
                  <a:ext cx="1731796" cy="17317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6BA0548-9AE9-F8A6-6B16-1A785338AF95}"/>
                    </a:ext>
                  </a:extLst>
                </p:cNvPr>
                <p:cNvSpPr/>
                <p:nvPr/>
              </p:nvSpPr>
              <p:spPr>
                <a:xfrm>
                  <a:off x="6090274" y="1432470"/>
                  <a:ext cx="1482522" cy="14825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8194" name="Picture 2" descr="Automotive Body-In-White and Chassis Assembly System">
                  <a:extLst>
                    <a:ext uri="{FF2B5EF4-FFF2-40B4-BE49-F238E27FC236}">
                      <a16:creationId xmlns:a16="http://schemas.microsoft.com/office/drawing/2014/main" id="{A97A6BAC-C33B-653A-9797-59035295E8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282237" y="1761775"/>
                  <a:ext cx="1071562" cy="8239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1D6FB41-9F43-39CE-A020-ACF97640C555}"/>
                  </a:ext>
                </a:extLst>
              </p:cNvPr>
              <p:cNvGrpSpPr/>
              <p:nvPr/>
            </p:nvGrpSpPr>
            <p:grpSpPr>
              <a:xfrm>
                <a:off x="5034824" y="2916700"/>
                <a:ext cx="1731796" cy="1731797"/>
                <a:chOff x="5034824" y="2916700"/>
                <a:chExt cx="1731796" cy="1731797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9211210-5DAC-E929-66A6-8FF759C49537}"/>
                    </a:ext>
                  </a:extLst>
                </p:cNvPr>
                <p:cNvSpPr/>
                <p:nvPr/>
              </p:nvSpPr>
              <p:spPr>
                <a:xfrm>
                  <a:off x="5034824" y="2916700"/>
                  <a:ext cx="1731796" cy="17317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9CA600E-B5DC-0D16-309E-3033024080B4}"/>
                    </a:ext>
                  </a:extLst>
                </p:cNvPr>
                <p:cNvSpPr/>
                <p:nvPr/>
              </p:nvSpPr>
              <p:spPr>
                <a:xfrm>
                  <a:off x="5151674" y="3041337"/>
                  <a:ext cx="1482522" cy="14825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41" name="Picture 17">
                  <a:extLst>
                    <a:ext uri="{FF2B5EF4-FFF2-40B4-BE49-F238E27FC236}">
                      <a16:creationId xmlns:a16="http://schemas.microsoft.com/office/drawing/2014/main" id="{19944381-34D7-12E1-C2C3-5BD2A5757C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5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72995" y="3294748"/>
                  <a:ext cx="1039880" cy="9756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84D7C5F-7DCF-CBEC-ED0E-25B88AF8A597}"/>
                  </a:ext>
                </a:extLst>
              </p:cNvPr>
              <p:cNvGrpSpPr/>
              <p:nvPr/>
            </p:nvGrpSpPr>
            <p:grpSpPr>
              <a:xfrm>
                <a:off x="5965637" y="4523859"/>
                <a:ext cx="1731796" cy="1731797"/>
                <a:chOff x="5965637" y="4523859"/>
                <a:chExt cx="1731796" cy="1731797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4569A476-22E0-C16A-71FB-697C282F9566}"/>
                    </a:ext>
                  </a:extLst>
                </p:cNvPr>
                <p:cNvSpPr/>
                <p:nvPr/>
              </p:nvSpPr>
              <p:spPr>
                <a:xfrm>
                  <a:off x="5965637" y="4523859"/>
                  <a:ext cx="1731796" cy="17317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51E160C-2075-C1F6-FF1F-288A5FCA3CF9}"/>
                    </a:ext>
                  </a:extLst>
                </p:cNvPr>
                <p:cNvSpPr/>
                <p:nvPr/>
              </p:nvSpPr>
              <p:spPr>
                <a:xfrm>
                  <a:off x="6090274" y="4651910"/>
                  <a:ext cx="1482522" cy="14825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42" name="Picture 16">
                  <a:extLst>
                    <a:ext uri="{FF2B5EF4-FFF2-40B4-BE49-F238E27FC236}">
                      <a16:creationId xmlns:a16="http://schemas.microsoft.com/office/drawing/2014/main" id="{CBC6676A-E019-8074-3B54-D459F79D6F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6321950" y="4901908"/>
                  <a:ext cx="993893" cy="9824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40DEEE8-8ADE-549A-1FF2-1DF4A158B1B7}"/>
                  </a:ext>
                </a:extLst>
              </p:cNvPr>
              <p:cNvGrpSpPr/>
              <p:nvPr/>
            </p:nvGrpSpPr>
            <p:grpSpPr>
              <a:xfrm>
                <a:off x="7827263" y="4523859"/>
                <a:ext cx="1731796" cy="1731797"/>
                <a:chOff x="7827263" y="4523859"/>
                <a:chExt cx="1731796" cy="1731797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62FAD8A-3DCA-929B-01DD-DFD8E09D68CC}"/>
                    </a:ext>
                  </a:extLst>
                </p:cNvPr>
                <p:cNvSpPr/>
                <p:nvPr/>
              </p:nvSpPr>
              <p:spPr>
                <a:xfrm>
                  <a:off x="7827263" y="4523859"/>
                  <a:ext cx="1731796" cy="17317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4476B9F-FF2F-9EC7-5B2E-620EE31A15F8}"/>
                    </a:ext>
                  </a:extLst>
                </p:cNvPr>
                <p:cNvSpPr/>
                <p:nvPr/>
              </p:nvSpPr>
              <p:spPr>
                <a:xfrm>
                  <a:off x="7951899" y="4651910"/>
                  <a:ext cx="1482522" cy="14825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43" name="Picture 18">
                  <a:extLst>
                    <a:ext uri="{FF2B5EF4-FFF2-40B4-BE49-F238E27FC236}">
                      <a16:creationId xmlns:a16="http://schemas.microsoft.com/office/drawing/2014/main" id="{8E17C988-7A3B-A9CB-43BA-75E0E6555F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9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1918" y="4973216"/>
                  <a:ext cx="1082484" cy="8330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B78BDD7-CFB8-E40D-A7B1-9ED3ED52A9DB}"/>
                  </a:ext>
                </a:extLst>
              </p:cNvPr>
              <p:cNvGrpSpPr/>
              <p:nvPr/>
            </p:nvGrpSpPr>
            <p:grpSpPr>
              <a:xfrm>
                <a:off x="8758076" y="2916700"/>
                <a:ext cx="1731796" cy="1731797"/>
                <a:chOff x="8758076" y="2916700"/>
                <a:chExt cx="1731796" cy="1731797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C71A685-E5BA-C973-9A0F-79F836157F72}"/>
                    </a:ext>
                  </a:extLst>
                </p:cNvPr>
                <p:cNvSpPr/>
                <p:nvPr/>
              </p:nvSpPr>
              <p:spPr>
                <a:xfrm>
                  <a:off x="8758076" y="2916700"/>
                  <a:ext cx="1731796" cy="17317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00AEFDE-9E69-B2F8-5153-1DEA312447BF}"/>
                    </a:ext>
                  </a:extLst>
                </p:cNvPr>
                <p:cNvSpPr/>
                <p:nvPr/>
              </p:nvSpPr>
              <p:spPr>
                <a:xfrm>
                  <a:off x="8882712" y="3041337"/>
                  <a:ext cx="1482522" cy="14825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45" name="Picture 18" descr="RB99HEM-003-42">
                  <a:extLst>
                    <a:ext uri="{FF2B5EF4-FFF2-40B4-BE49-F238E27FC236}">
                      <a16:creationId xmlns:a16="http://schemas.microsoft.com/office/drawing/2014/main" id="{9A1DA233-C0F6-5877-AF28-56BFAFACA2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lum bright="12000"/>
                </a:blip>
                <a:srcRect l="37332"/>
                <a:stretch/>
              </p:blipFill>
              <p:spPr bwMode="auto">
                <a:xfrm>
                  <a:off x="9023633" y="3209955"/>
                  <a:ext cx="1200679" cy="1144702"/>
                </a:xfrm>
                <a:prstGeom prst="flowChartConnector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softEdge rad="127000"/>
                </a:effectLst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51DC7B5-973F-C3BB-3063-C81E2442D157}"/>
                  </a:ext>
                </a:extLst>
              </p:cNvPr>
              <p:cNvGrpSpPr/>
              <p:nvPr/>
            </p:nvGrpSpPr>
            <p:grpSpPr>
              <a:xfrm>
                <a:off x="7827263" y="1309540"/>
                <a:ext cx="1731796" cy="1731797"/>
                <a:chOff x="7827263" y="1309540"/>
                <a:chExt cx="1731796" cy="173179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3D79623-0C32-3C5A-9FBB-31A29422DA41}"/>
                    </a:ext>
                  </a:extLst>
                </p:cNvPr>
                <p:cNvSpPr/>
                <p:nvPr/>
              </p:nvSpPr>
              <p:spPr>
                <a:xfrm>
                  <a:off x="7827263" y="1309540"/>
                  <a:ext cx="1731796" cy="17317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BCF2DC3-DFE0-8491-4AB7-DD742843A9A5}"/>
                    </a:ext>
                  </a:extLst>
                </p:cNvPr>
                <p:cNvSpPr/>
                <p:nvPr/>
              </p:nvSpPr>
              <p:spPr>
                <a:xfrm>
                  <a:off x="7951899" y="1432470"/>
                  <a:ext cx="1482522" cy="14825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46" name="그림 22">
                  <a:extLst>
                    <a:ext uri="{FF2B5EF4-FFF2-40B4-BE49-F238E27FC236}">
                      <a16:creationId xmlns:a16="http://schemas.microsoft.com/office/drawing/2014/main" id="{897A69D0-86AA-540C-7AE1-0FBCA7CCC9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8139351" y="1774930"/>
                  <a:ext cx="1113125" cy="7878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92C8467-814B-AFCC-17AE-90D16F8D7208}"/>
                  </a:ext>
                </a:extLst>
              </p:cNvPr>
              <p:cNvSpPr/>
              <p:nvPr/>
            </p:nvSpPr>
            <p:spPr>
              <a:xfrm>
                <a:off x="7000656" y="3845139"/>
                <a:ext cx="165321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+mj-lt"/>
                  </a:rPr>
                  <a:t>BIW</a:t>
                </a:r>
              </a:p>
              <a:p>
                <a:pPr algn="ctr"/>
                <a:r>
                  <a:rPr lang="en-US" altLang="ko-KR" sz="1200" dirty="0">
                    <a:latin typeface="+mj-lt"/>
                  </a:rPr>
                  <a:t>MANUFACTURING</a:t>
                </a:r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FD2D958-6F46-0D14-782A-A02EA49077FC}"/>
                </a:ext>
              </a:extLst>
            </p:cNvPr>
            <p:cNvSpPr/>
            <p:nvPr/>
          </p:nvSpPr>
          <p:spPr>
            <a:xfrm>
              <a:off x="4662179" y="1206961"/>
              <a:ext cx="16115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+mj-lt"/>
                </a:rPr>
                <a:t>4 MODEL</a:t>
              </a:r>
            </a:p>
            <a:p>
              <a:r>
                <a:rPr lang="en-US" altLang="ko-KR" sz="1200" dirty="0">
                  <a:latin typeface="+mj-lt"/>
                </a:rPr>
                <a:t>GEO PALLETS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648B1D5-2D31-641E-3FFA-A1C0355A38C2}"/>
                </a:ext>
              </a:extLst>
            </p:cNvPr>
            <p:cNvSpPr/>
            <p:nvPr/>
          </p:nvSpPr>
          <p:spPr>
            <a:xfrm>
              <a:off x="6440938" y="2119612"/>
              <a:ext cx="111654" cy="111654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1105E9D-A1FC-FF92-6EFD-7E8B738AC55A}"/>
                </a:ext>
              </a:extLst>
            </p:cNvPr>
            <p:cNvSpPr/>
            <p:nvPr/>
          </p:nvSpPr>
          <p:spPr>
            <a:xfrm>
              <a:off x="9466431" y="2119612"/>
              <a:ext cx="111654" cy="111654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22" name="타원 8221">
              <a:extLst>
                <a:ext uri="{FF2B5EF4-FFF2-40B4-BE49-F238E27FC236}">
                  <a16:creationId xmlns:a16="http://schemas.microsoft.com/office/drawing/2014/main" id="{846C9029-D91E-6CB7-3E92-B63CB55B554A}"/>
                </a:ext>
              </a:extLst>
            </p:cNvPr>
            <p:cNvSpPr/>
            <p:nvPr/>
          </p:nvSpPr>
          <p:spPr>
            <a:xfrm>
              <a:off x="6440938" y="5366340"/>
              <a:ext cx="111654" cy="111654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23" name="타원 8222">
              <a:extLst>
                <a:ext uri="{FF2B5EF4-FFF2-40B4-BE49-F238E27FC236}">
                  <a16:creationId xmlns:a16="http://schemas.microsoft.com/office/drawing/2014/main" id="{EA21F7D9-18F2-2740-9D94-3B7C00AD0465}"/>
                </a:ext>
              </a:extLst>
            </p:cNvPr>
            <p:cNvSpPr/>
            <p:nvPr/>
          </p:nvSpPr>
          <p:spPr>
            <a:xfrm>
              <a:off x="9466431" y="5366340"/>
              <a:ext cx="111654" cy="111654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24" name="타원 8223">
              <a:extLst>
                <a:ext uri="{FF2B5EF4-FFF2-40B4-BE49-F238E27FC236}">
                  <a16:creationId xmlns:a16="http://schemas.microsoft.com/office/drawing/2014/main" id="{6C49CEF2-6348-4843-BA45-F325C0285F37}"/>
                </a:ext>
              </a:extLst>
            </p:cNvPr>
            <p:cNvSpPr/>
            <p:nvPr/>
          </p:nvSpPr>
          <p:spPr>
            <a:xfrm>
              <a:off x="5476348" y="3778947"/>
              <a:ext cx="111654" cy="111654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25" name="타원 8224">
              <a:extLst>
                <a:ext uri="{FF2B5EF4-FFF2-40B4-BE49-F238E27FC236}">
                  <a16:creationId xmlns:a16="http://schemas.microsoft.com/office/drawing/2014/main" id="{29B0B5AB-0046-AE4C-848B-6ACA2189C9E2}"/>
                </a:ext>
              </a:extLst>
            </p:cNvPr>
            <p:cNvSpPr/>
            <p:nvPr/>
          </p:nvSpPr>
          <p:spPr>
            <a:xfrm>
              <a:off x="10408806" y="3778947"/>
              <a:ext cx="111654" cy="111654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230" name="그룹 8229">
              <a:extLst>
                <a:ext uri="{FF2B5EF4-FFF2-40B4-BE49-F238E27FC236}">
                  <a16:creationId xmlns:a16="http://schemas.microsoft.com/office/drawing/2014/main" id="{67EA3690-7E7C-8218-E38E-21A479BCFB4A}"/>
                </a:ext>
              </a:extLst>
            </p:cNvPr>
            <p:cNvGrpSpPr/>
            <p:nvPr/>
          </p:nvGrpSpPr>
          <p:grpSpPr>
            <a:xfrm>
              <a:off x="4648200" y="1651000"/>
              <a:ext cx="1809089" cy="484963"/>
              <a:chOff x="4648200" y="1651000"/>
              <a:chExt cx="1809089" cy="484963"/>
            </a:xfrm>
          </p:grpSpPr>
          <p:cxnSp>
            <p:nvCxnSpPr>
              <p:cNvPr id="8227" name="직선 연결선 8226">
                <a:extLst>
                  <a:ext uri="{FF2B5EF4-FFF2-40B4-BE49-F238E27FC236}">
                    <a16:creationId xmlns:a16="http://schemas.microsoft.com/office/drawing/2014/main" id="{D5086C0B-ED32-5FE6-7A00-AED255148F31}"/>
                  </a:ext>
                </a:extLst>
              </p:cNvPr>
              <p:cNvCxnSpPr>
                <a:stCxn id="59" idx="1"/>
              </p:cNvCxnSpPr>
              <p:nvPr/>
            </p:nvCxnSpPr>
            <p:spPr>
              <a:xfrm flipH="1" flipV="1">
                <a:off x="5972326" y="1651000"/>
                <a:ext cx="484963" cy="48496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9" name="직선 연결선 8228">
                <a:extLst>
                  <a:ext uri="{FF2B5EF4-FFF2-40B4-BE49-F238E27FC236}">
                    <a16:creationId xmlns:a16="http://schemas.microsoft.com/office/drawing/2014/main" id="{575629CE-F08E-3678-933A-7908C49A041C}"/>
                  </a:ext>
                </a:extLst>
              </p:cNvPr>
              <p:cNvCxnSpPr/>
              <p:nvPr/>
            </p:nvCxnSpPr>
            <p:spPr>
              <a:xfrm flipH="1">
                <a:off x="4648200" y="1651000"/>
                <a:ext cx="132412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31" name="직사각형 8230">
              <a:extLst>
                <a:ext uri="{FF2B5EF4-FFF2-40B4-BE49-F238E27FC236}">
                  <a16:creationId xmlns:a16="http://schemas.microsoft.com/office/drawing/2014/main" id="{87F6807E-63E8-46F2-2C3A-C2E36C46B349}"/>
                </a:ext>
              </a:extLst>
            </p:cNvPr>
            <p:cNvSpPr/>
            <p:nvPr/>
          </p:nvSpPr>
          <p:spPr>
            <a:xfrm>
              <a:off x="10242539" y="1206961"/>
              <a:ext cx="1099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+mj-lt"/>
                </a:rPr>
                <a:t>4 FACE</a:t>
              </a:r>
            </a:p>
            <a:p>
              <a:pPr algn="r"/>
              <a:r>
                <a:rPr lang="en-US" altLang="ko-KR" sz="1200" dirty="0">
                  <a:latin typeface="+mj-lt"/>
                </a:rPr>
                <a:t>FRAMING</a:t>
              </a:r>
            </a:p>
          </p:txBody>
        </p:sp>
        <p:grpSp>
          <p:nvGrpSpPr>
            <p:cNvPr id="8232" name="그룹 8231">
              <a:extLst>
                <a:ext uri="{FF2B5EF4-FFF2-40B4-BE49-F238E27FC236}">
                  <a16:creationId xmlns:a16="http://schemas.microsoft.com/office/drawing/2014/main" id="{8B8B94E7-8EF8-4CE2-302D-7C8F4AF5F09F}"/>
                </a:ext>
              </a:extLst>
            </p:cNvPr>
            <p:cNvGrpSpPr/>
            <p:nvPr/>
          </p:nvGrpSpPr>
          <p:grpSpPr>
            <a:xfrm flipH="1">
              <a:off x="9578085" y="1651000"/>
              <a:ext cx="1809089" cy="484963"/>
              <a:chOff x="4648200" y="1651000"/>
              <a:chExt cx="1809089" cy="484963"/>
            </a:xfrm>
          </p:grpSpPr>
          <p:cxnSp>
            <p:nvCxnSpPr>
              <p:cNvPr id="8233" name="직선 연결선 8232">
                <a:extLst>
                  <a:ext uri="{FF2B5EF4-FFF2-40B4-BE49-F238E27FC236}">
                    <a16:creationId xmlns:a16="http://schemas.microsoft.com/office/drawing/2014/main" id="{CA3D1980-53C6-C463-EA51-7A0F9E74FD10}"/>
                  </a:ext>
                </a:extLst>
              </p:cNvPr>
              <p:cNvCxnSpPr/>
              <p:nvPr/>
            </p:nvCxnSpPr>
            <p:spPr>
              <a:xfrm flipH="1" flipV="1">
                <a:off x="5972326" y="1651000"/>
                <a:ext cx="484963" cy="48496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4" name="직선 연결선 8233">
                <a:extLst>
                  <a:ext uri="{FF2B5EF4-FFF2-40B4-BE49-F238E27FC236}">
                    <a16:creationId xmlns:a16="http://schemas.microsoft.com/office/drawing/2014/main" id="{CA6BB63A-33EA-CBF5-3B4D-8F3C13A640D5}"/>
                  </a:ext>
                </a:extLst>
              </p:cNvPr>
              <p:cNvCxnSpPr/>
              <p:nvPr/>
            </p:nvCxnSpPr>
            <p:spPr>
              <a:xfrm flipH="1">
                <a:off x="4648200" y="1651000"/>
                <a:ext cx="132412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45" name="직사각형 8244">
              <a:extLst>
                <a:ext uri="{FF2B5EF4-FFF2-40B4-BE49-F238E27FC236}">
                  <a16:creationId xmlns:a16="http://schemas.microsoft.com/office/drawing/2014/main" id="{777F7CA3-18F7-0706-6018-4B727B0DB8E8}"/>
                </a:ext>
              </a:extLst>
            </p:cNvPr>
            <p:cNvSpPr/>
            <p:nvPr/>
          </p:nvSpPr>
          <p:spPr>
            <a:xfrm>
              <a:off x="4662179" y="5515676"/>
              <a:ext cx="16115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+mj-lt"/>
                </a:rPr>
                <a:t>WA HYD.</a:t>
              </a:r>
            </a:p>
            <a:p>
              <a:r>
                <a:rPr lang="en-US" altLang="ko-KR" sz="1200" dirty="0">
                  <a:latin typeface="+mj-lt"/>
                </a:rPr>
                <a:t>HEMMING</a:t>
              </a:r>
            </a:p>
          </p:txBody>
        </p:sp>
        <p:grpSp>
          <p:nvGrpSpPr>
            <p:cNvPr id="8246" name="그룹 8245">
              <a:extLst>
                <a:ext uri="{FF2B5EF4-FFF2-40B4-BE49-F238E27FC236}">
                  <a16:creationId xmlns:a16="http://schemas.microsoft.com/office/drawing/2014/main" id="{BA0C4BBC-F8EE-BF66-CF60-48A382224612}"/>
                </a:ext>
              </a:extLst>
            </p:cNvPr>
            <p:cNvGrpSpPr/>
            <p:nvPr/>
          </p:nvGrpSpPr>
          <p:grpSpPr>
            <a:xfrm flipV="1">
              <a:off x="4648200" y="5485186"/>
              <a:ext cx="1809089" cy="484963"/>
              <a:chOff x="4648200" y="1651000"/>
              <a:chExt cx="1809089" cy="484963"/>
            </a:xfrm>
          </p:grpSpPr>
          <p:cxnSp>
            <p:nvCxnSpPr>
              <p:cNvPr id="8247" name="직선 연결선 8246">
                <a:extLst>
                  <a:ext uri="{FF2B5EF4-FFF2-40B4-BE49-F238E27FC236}">
                    <a16:creationId xmlns:a16="http://schemas.microsoft.com/office/drawing/2014/main" id="{F220E935-0466-8BC4-9553-3C3635AC6160}"/>
                  </a:ext>
                </a:extLst>
              </p:cNvPr>
              <p:cNvCxnSpPr/>
              <p:nvPr/>
            </p:nvCxnSpPr>
            <p:spPr>
              <a:xfrm flipH="1" flipV="1">
                <a:off x="5972326" y="1651000"/>
                <a:ext cx="484963" cy="48496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8" name="직선 연결선 8247">
                <a:extLst>
                  <a:ext uri="{FF2B5EF4-FFF2-40B4-BE49-F238E27FC236}">
                    <a16:creationId xmlns:a16="http://schemas.microsoft.com/office/drawing/2014/main" id="{5FBB8DC1-367A-05BB-3DA5-AD10672DFB55}"/>
                  </a:ext>
                </a:extLst>
              </p:cNvPr>
              <p:cNvCxnSpPr/>
              <p:nvPr/>
            </p:nvCxnSpPr>
            <p:spPr>
              <a:xfrm flipH="1">
                <a:off x="4648200" y="1651000"/>
                <a:ext cx="132412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49" name="직사각형 8248">
              <a:extLst>
                <a:ext uri="{FF2B5EF4-FFF2-40B4-BE49-F238E27FC236}">
                  <a16:creationId xmlns:a16="http://schemas.microsoft.com/office/drawing/2014/main" id="{0DDDF062-E9D0-D909-68DB-491A87456CEC}"/>
                </a:ext>
              </a:extLst>
            </p:cNvPr>
            <p:cNvSpPr/>
            <p:nvPr/>
          </p:nvSpPr>
          <p:spPr>
            <a:xfrm>
              <a:off x="10242539" y="5515676"/>
              <a:ext cx="1099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+mj-lt"/>
                </a:rPr>
                <a:t>MULTI GUN</a:t>
              </a:r>
            </a:p>
            <a:p>
              <a:pPr algn="r"/>
              <a:r>
                <a:rPr lang="en-US" altLang="ko-KR" sz="1200" dirty="0">
                  <a:latin typeface="+mj-lt"/>
                </a:rPr>
                <a:t>MOUNTING</a:t>
              </a:r>
            </a:p>
          </p:txBody>
        </p:sp>
        <p:grpSp>
          <p:nvGrpSpPr>
            <p:cNvPr id="8250" name="그룹 8249">
              <a:extLst>
                <a:ext uri="{FF2B5EF4-FFF2-40B4-BE49-F238E27FC236}">
                  <a16:creationId xmlns:a16="http://schemas.microsoft.com/office/drawing/2014/main" id="{D36DE125-4660-7ED1-FAD2-D7AC49B64561}"/>
                </a:ext>
              </a:extLst>
            </p:cNvPr>
            <p:cNvGrpSpPr/>
            <p:nvPr/>
          </p:nvGrpSpPr>
          <p:grpSpPr>
            <a:xfrm flipH="1" flipV="1">
              <a:off x="9578085" y="5485186"/>
              <a:ext cx="1809089" cy="484963"/>
              <a:chOff x="4648200" y="1651000"/>
              <a:chExt cx="1809089" cy="484963"/>
            </a:xfrm>
          </p:grpSpPr>
          <p:cxnSp>
            <p:nvCxnSpPr>
              <p:cNvPr id="8251" name="직선 연결선 8250">
                <a:extLst>
                  <a:ext uri="{FF2B5EF4-FFF2-40B4-BE49-F238E27FC236}">
                    <a16:creationId xmlns:a16="http://schemas.microsoft.com/office/drawing/2014/main" id="{6FCF0214-507F-309F-1078-5E790E1D47B0}"/>
                  </a:ext>
                </a:extLst>
              </p:cNvPr>
              <p:cNvCxnSpPr/>
              <p:nvPr/>
            </p:nvCxnSpPr>
            <p:spPr>
              <a:xfrm flipH="1" flipV="1">
                <a:off x="5972326" y="1651000"/>
                <a:ext cx="484963" cy="48496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2" name="직선 연결선 8251">
                <a:extLst>
                  <a:ext uri="{FF2B5EF4-FFF2-40B4-BE49-F238E27FC236}">
                    <a16:creationId xmlns:a16="http://schemas.microsoft.com/office/drawing/2014/main" id="{76F69D70-07F9-0C03-5805-0334A2DF607E}"/>
                  </a:ext>
                </a:extLst>
              </p:cNvPr>
              <p:cNvCxnSpPr/>
              <p:nvPr/>
            </p:nvCxnSpPr>
            <p:spPr>
              <a:xfrm flipH="1">
                <a:off x="4648200" y="1651000"/>
                <a:ext cx="132412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53" name="직선 연결선 8252">
              <a:extLst>
                <a:ext uri="{FF2B5EF4-FFF2-40B4-BE49-F238E27FC236}">
                  <a16:creationId xmlns:a16="http://schemas.microsoft.com/office/drawing/2014/main" id="{79AF2721-B50B-E241-E2C5-585506C77B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1729" y="3836097"/>
              <a:ext cx="129530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5" name="직선 연결선 8254">
              <a:extLst>
                <a:ext uri="{FF2B5EF4-FFF2-40B4-BE49-F238E27FC236}">
                  <a16:creationId xmlns:a16="http://schemas.microsoft.com/office/drawing/2014/main" id="{269E8A94-1AAB-C64C-A220-D0A225CF2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1891" y="3836097"/>
              <a:ext cx="115411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44" name="직사각형 6143">
              <a:extLst>
                <a:ext uri="{FF2B5EF4-FFF2-40B4-BE49-F238E27FC236}">
                  <a16:creationId xmlns:a16="http://schemas.microsoft.com/office/drawing/2014/main" id="{E032F0B0-0C71-7BDA-8D5E-28DA6CE9BF82}"/>
                </a:ext>
              </a:extLst>
            </p:cNvPr>
            <p:cNvSpPr/>
            <p:nvPr/>
          </p:nvSpPr>
          <p:spPr>
            <a:xfrm>
              <a:off x="4089037" y="3383474"/>
              <a:ext cx="12434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+mj-lt"/>
                </a:rPr>
                <a:t>6 MODEL UB</a:t>
              </a:r>
            </a:p>
            <a:p>
              <a:pPr algn="ctr"/>
              <a:r>
                <a:rPr lang="en-US" altLang="ko-KR" sz="1200" dirty="0">
                  <a:latin typeface="+mj-lt"/>
                </a:rPr>
                <a:t>NC LOCATOR</a:t>
              </a:r>
            </a:p>
          </p:txBody>
        </p:sp>
        <p:sp>
          <p:nvSpPr>
            <p:cNvPr id="6145" name="직사각형 6144">
              <a:extLst>
                <a:ext uri="{FF2B5EF4-FFF2-40B4-BE49-F238E27FC236}">
                  <a16:creationId xmlns:a16="http://schemas.microsoft.com/office/drawing/2014/main" id="{E9A9B006-E299-7825-4D33-2C19EF992745}"/>
                </a:ext>
              </a:extLst>
            </p:cNvPr>
            <p:cNvSpPr/>
            <p:nvPr/>
          </p:nvSpPr>
          <p:spPr>
            <a:xfrm>
              <a:off x="10565768" y="3383474"/>
              <a:ext cx="12434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+mj-lt"/>
                </a:rPr>
                <a:t>ROLLER</a:t>
              </a:r>
            </a:p>
            <a:p>
              <a:pPr algn="ctr"/>
              <a:r>
                <a:rPr lang="en-US" altLang="ko-KR" sz="1200" dirty="0">
                  <a:latin typeface="+mj-lt"/>
                </a:rPr>
                <a:t>HEMMING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C4E8233-647F-7263-79E4-CC5C2374FB17}"/>
                </a:ext>
              </a:extLst>
            </p:cNvPr>
            <p:cNvSpPr/>
            <p:nvPr/>
          </p:nvSpPr>
          <p:spPr>
            <a:xfrm>
              <a:off x="4662179" y="1683584"/>
              <a:ext cx="161158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4 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모델 </a:t>
              </a:r>
              <a:r>
                <a:rPr kumimoji="1" lang="ko-KR" altLang="en-US" sz="1000" spc="-100" dirty="0" err="1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지오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 팔레트</a:t>
              </a:r>
              <a:endPara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4503723-1C37-E562-1B74-2971D2005EB1}"/>
                </a:ext>
              </a:extLst>
            </p:cNvPr>
            <p:cNvSpPr/>
            <p:nvPr/>
          </p:nvSpPr>
          <p:spPr>
            <a:xfrm>
              <a:off x="10242539" y="1683584"/>
              <a:ext cx="109946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4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면 </a:t>
              </a:r>
              <a:r>
                <a:rPr kumimoji="1" lang="ko-KR" altLang="en-US" sz="1000" spc="-100" dirty="0" err="1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프레이밍</a:t>
              </a:r>
              <a:endPara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CB600AD-9715-406A-87E5-7B2F79066BB0}"/>
                </a:ext>
              </a:extLst>
            </p:cNvPr>
            <p:cNvSpPr/>
            <p:nvPr/>
          </p:nvSpPr>
          <p:spPr>
            <a:xfrm>
              <a:off x="4662179" y="5992299"/>
              <a:ext cx="161158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WA 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유압 </a:t>
              </a:r>
              <a:r>
                <a:rPr kumimoji="1" lang="ko-KR" altLang="en-US" sz="1000" spc="-100" dirty="0" err="1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헤밍</a:t>
              </a:r>
              <a:endPara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1A8B8C7-7879-1728-8C9A-5F89BC056969}"/>
                </a:ext>
              </a:extLst>
            </p:cNvPr>
            <p:cNvSpPr/>
            <p:nvPr/>
          </p:nvSpPr>
          <p:spPr>
            <a:xfrm>
              <a:off x="10271114" y="5992299"/>
              <a:ext cx="109946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다중 용접 건 장착</a:t>
              </a:r>
              <a:endPara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4DA6190-42BD-2292-5BCE-A0179D51CCC4}"/>
                </a:ext>
              </a:extLst>
            </p:cNvPr>
            <p:cNvSpPr/>
            <p:nvPr/>
          </p:nvSpPr>
          <p:spPr>
            <a:xfrm>
              <a:off x="4029627" y="3860097"/>
              <a:ext cx="136224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6 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모델 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UB NC </a:t>
              </a:r>
              <a:r>
                <a:rPr kumimoji="1" lang="ko-KR" altLang="en-US" sz="1000" spc="-100" dirty="0" err="1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로케이터</a:t>
              </a:r>
              <a:endPara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335DDC-FFB2-34CF-1D7C-6F31E9DE8FB3}"/>
                </a:ext>
              </a:extLst>
            </p:cNvPr>
            <p:cNvSpPr/>
            <p:nvPr/>
          </p:nvSpPr>
          <p:spPr>
            <a:xfrm>
              <a:off x="10565768" y="3860097"/>
              <a:ext cx="124342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롤러 </a:t>
              </a:r>
              <a:r>
                <a:rPr kumimoji="1" lang="ko-KR" altLang="en-US" sz="1000" spc="-100" dirty="0" err="1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헤밍</a:t>
              </a:r>
              <a:endPara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16AF59-7465-B32D-4368-7A5D2A8AD35B}"/>
                </a:ext>
              </a:extLst>
            </p:cNvPr>
            <p:cNvSpPr/>
            <p:nvPr/>
          </p:nvSpPr>
          <p:spPr>
            <a:xfrm>
              <a:off x="7444764" y="4297134"/>
              <a:ext cx="12434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차체</a:t>
              </a:r>
              <a:r>
                <a:rPr kumimoji="1" lang="en-US" altLang="ko-KR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(BIW)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맑은 고딕"/>
                  <a:ea typeface="맑은 고딕"/>
                </a:rPr>
                <a:t>제조</a:t>
              </a:r>
              <a:endPara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205" name="그룹 6204">
            <a:extLst>
              <a:ext uri="{FF2B5EF4-FFF2-40B4-BE49-F238E27FC236}">
                <a16:creationId xmlns:a16="http://schemas.microsoft.com/office/drawing/2014/main" id="{D423B146-8477-F470-3A96-54DE035FCE07}"/>
              </a:ext>
            </a:extLst>
          </p:cNvPr>
          <p:cNvGrpSpPr/>
          <p:nvPr/>
        </p:nvGrpSpPr>
        <p:grpSpPr>
          <a:xfrm>
            <a:off x="663761" y="3355142"/>
            <a:ext cx="3346164" cy="3033981"/>
            <a:chOff x="6849094" y="-4715350"/>
            <a:chExt cx="5455048" cy="4946116"/>
          </a:xfrm>
        </p:grpSpPr>
        <p:sp>
          <p:nvSpPr>
            <p:cNvPr id="6203" name="타원 6202">
              <a:extLst>
                <a:ext uri="{FF2B5EF4-FFF2-40B4-BE49-F238E27FC236}">
                  <a16:creationId xmlns:a16="http://schemas.microsoft.com/office/drawing/2014/main" id="{B0BDFF40-3728-0BC3-8328-646C2656E6C6}"/>
                </a:ext>
              </a:extLst>
            </p:cNvPr>
            <p:cNvSpPr/>
            <p:nvPr/>
          </p:nvSpPr>
          <p:spPr>
            <a:xfrm>
              <a:off x="8616493" y="-3202414"/>
              <a:ext cx="1920252" cy="19202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97000" sy="97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"/>
            </a:p>
          </p:txBody>
        </p:sp>
        <p:sp>
          <p:nvSpPr>
            <p:cNvPr id="6200" name="타원 6199">
              <a:extLst>
                <a:ext uri="{FF2B5EF4-FFF2-40B4-BE49-F238E27FC236}">
                  <a16:creationId xmlns:a16="http://schemas.microsoft.com/office/drawing/2014/main" id="{40FF2A2D-8562-3AEE-79FE-7A41A28C1B26}"/>
                </a:ext>
              </a:extLst>
            </p:cNvPr>
            <p:cNvSpPr/>
            <p:nvPr/>
          </p:nvSpPr>
          <p:spPr>
            <a:xfrm>
              <a:off x="7779907" y="-4715350"/>
              <a:ext cx="1731796" cy="17317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97000" sy="97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"/>
            </a:p>
          </p:txBody>
        </p:sp>
        <p:sp>
          <p:nvSpPr>
            <p:cNvPr id="6197" name="타원 6196">
              <a:extLst>
                <a:ext uri="{FF2B5EF4-FFF2-40B4-BE49-F238E27FC236}">
                  <a16:creationId xmlns:a16="http://schemas.microsoft.com/office/drawing/2014/main" id="{241F55A4-117F-DE23-DE55-7B4AD4224255}"/>
                </a:ext>
              </a:extLst>
            </p:cNvPr>
            <p:cNvSpPr/>
            <p:nvPr/>
          </p:nvSpPr>
          <p:spPr>
            <a:xfrm>
              <a:off x="6849094" y="-3108190"/>
              <a:ext cx="1731796" cy="17317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97000" sy="97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"/>
            </a:p>
          </p:txBody>
        </p:sp>
        <p:sp>
          <p:nvSpPr>
            <p:cNvPr id="6194" name="타원 6193">
              <a:extLst>
                <a:ext uri="{FF2B5EF4-FFF2-40B4-BE49-F238E27FC236}">
                  <a16:creationId xmlns:a16="http://schemas.microsoft.com/office/drawing/2014/main" id="{08D088A1-FE22-5FCF-B9E0-DB76BFEED78E}"/>
                </a:ext>
              </a:extLst>
            </p:cNvPr>
            <p:cNvSpPr/>
            <p:nvPr/>
          </p:nvSpPr>
          <p:spPr>
            <a:xfrm>
              <a:off x="7779907" y="-1501031"/>
              <a:ext cx="1731796" cy="17317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97000" sy="97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"/>
            </a:p>
          </p:txBody>
        </p:sp>
        <p:sp>
          <p:nvSpPr>
            <p:cNvPr id="6191" name="타원 6190">
              <a:extLst>
                <a:ext uri="{FF2B5EF4-FFF2-40B4-BE49-F238E27FC236}">
                  <a16:creationId xmlns:a16="http://schemas.microsoft.com/office/drawing/2014/main" id="{C6DBD329-F4A2-3653-06B6-7DC3651C8870}"/>
                </a:ext>
              </a:extLst>
            </p:cNvPr>
            <p:cNvSpPr/>
            <p:nvPr/>
          </p:nvSpPr>
          <p:spPr>
            <a:xfrm>
              <a:off x="9641533" y="-1501031"/>
              <a:ext cx="1731796" cy="17317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97000" sy="97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"/>
            </a:p>
          </p:txBody>
        </p:sp>
        <p:sp>
          <p:nvSpPr>
            <p:cNvPr id="6188" name="타원 6187">
              <a:extLst>
                <a:ext uri="{FF2B5EF4-FFF2-40B4-BE49-F238E27FC236}">
                  <a16:creationId xmlns:a16="http://schemas.microsoft.com/office/drawing/2014/main" id="{7BF4EF6E-72EA-FDA5-333B-B97F0B803AC0}"/>
                </a:ext>
              </a:extLst>
            </p:cNvPr>
            <p:cNvSpPr/>
            <p:nvPr/>
          </p:nvSpPr>
          <p:spPr>
            <a:xfrm>
              <a:off x="10572346" y="-3108190"/>
              <a:ext cx="1731796" cy="17317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97000" sy="97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"/>
            </a:p>
          </p:txBody>
        </p:sp>
        <p:sp>
          <p:nvSpPr>
            <p:cNvPr id="6185" name="타원 6184">
              <a:extLst>
                <a:ext uri="{FF2B5EF4-FFF2-40B4-BE49-F238E27FC236}">
                  <a16:creationId xmlns:a16="http://schemas.microsoft.com/office/drawing/2014/main" id="{68048403-5926-2A3C-8A06-51AE005FC64D}"/>
                </a:ext>
              </a:extLst>
            </p:cNvPr>
            <p:cNvSpPr/>
            <p:nvPr/>
          </p:nvSpPr>
          <p:spPr>
            <a:xfrm>
              <a:off x="9641533" y="-4715350"/>
              <a:ext cx="1731796" cy="17317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97000" sy="97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"/>
            </a:p>
          </p:txBody>
        </p:sp>
      </p:grpSp>
      <p:sp>
        <p:nvSpPr>
          <p:cNvPr id="6206" name="TextBox 6205">
            <a:extLst>
              <a:ext uri="{FF2B5EF4-FFF2-40B4-BE49-F238E27FC236}">
                <a16:creationId xmlns:a16="http://schemas.microsoft.com/office/drawing/2014/main" id="{3A4ADC5F-0CEB-6631-DF19-624309A8B3E6}"/>
              </a:ext>
            </a:extLst>
          </p:cNvPr>
          <p:cNvSpPr txBox="1"/>
          <p:nvPr/>
        </p:nvSpPr>
        <p:spPr>
          <a:xfrm>
            <a:off x="1830651" y="5014109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 Medium" panose="00000600000000000000" pitchFamily="2" charset="-52"/>
              </a:rPr>
              <a:t>INNOVATION</a:t>
            </a:r>
            <a:endParaRPr lang="ru-RU" sz="800" dirty="0">
              <a:latin typeface="Montserrat Medium" panose="00000600000000000000" pitchFamily="2" charset="-52"/>
            </a:endParaRPr>
          </a:p>
        </p:txBody>
      </p:sp>
      <p:sp>
        <p:nvSpPr>
          <p:cNvPr id="6207" name="TextBox 6206">
            <a:extLst>
              <a:ext uri="{FF2B5EF4-FFF2-40B4-BE49-F238E27FC236}">
                <a16:creationId xmlns:a16="http://schemas.microsoft.com/office/drawing/2014/main" id="{9F469716-521B-227A-EBB3-80C458B6CC8A}"/>
              </a:ext>
            </a:extLst>
          </p:cNvPr>
          <p:cNvSpPr txBox="1"/>
          <p:nvPr/>
        </p:nvSpPr>
        <p:spPr>
          <a:xfrm>
            <a:off x="2972585" y="5014109"/>
            <a:ext cx="1012384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800" dirty="0">
                <a:latin typeface="Montserrat Medium" panose="00000600000000000000" pitchFamily="2" charset="-52"/>
              </a:rPr>
              <a:t>AFFORDABILITY</a:t>
            </a:r>
            <a:endParaRPr lang="ru-RU" sz="800" dirty="0">
              <a:latin typeface="Montserrat Medium" panose="00000600000000000000" pitchFamily="2" charset="-52"/>
            </a:endParaRPr>
          </a:p>
        </p:txBody>
      </p:sp>
      <p:sp>
        <p:nvSpPr>
          <p:cNvPr id="8256" name="TextBox 8255">
            <a:extLst>
              <a:ext uri="{FF2B5EF4-FFF2-40B4-BE49-F238E27FC236}">
                <a16:creationId xmlns:a16="http://schemas.microsoft.com/office/drawing/2014/main" id="{36ED1A9E-A775-4DB1-9780-0658CDD488BA}"/>
              </a:ext>
            </a:extLst>
          </p:cNvPr>
          <p:cNvSpPr txBox="1"/>
          <p:nvPr/>
        </p:nvSpPr>
        <p:spPr>
          <a:xfrm>
            <a:off x="684692" y="5014109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 Medium" panose="00000600000000000000" pitchFamily="2" charset="-52"/>
              </a:rPr>
              <a:t>FLEXIBILITY</a:t>
            </a:r>
            <a:endParaRPr lang="ru-RU" sz="800" dirty="0">
              <a:latin typeface="Montserrat Medium" panose="00000600000000000000" pitchFamily="2" charset="-52"/>
            </a:endParaRPr>
          </a:p>
        </p:txBody>
      </p:sp>
      <p:sp>
        <p:nvSpPr>
          <p:cNvPr id="8257" name="TextBox 8256">
            <a:extLst>
              <a:ext uri="{FF2B5EF4-FFF2-40B4-BE49-F238E27FC236}">
                <a16:creationId xmlns:a16="http://schemas.microsoft.com/office/drawing/2014/main" id="{64DA5205-804D-F20B-4B9E-50F3DF6BF703}"/>
              </a:ext>
            </a:extLst>
          </p:cNvPr>
          <p:cNvSpPr txBox="1"/>
          <p:nvPr/>
        </p:nvSpPr>
        <p:spPr>
          <a:xfrm>
            <a:off x="1261435" y="6024910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 Medium" panose="00000600000000000000" pitchFamily="2" charset="-52"/>
              </a:rPr>
              <a:t>QUALITY</a:t>
            </a:r>
            <a:endParaRPr lang="ru-RU" sz="800" dirty="0">
              <a:latin typeface="Montserrat Medium" panose="00000600000000000000" pitchFamily="2" charset="-52"/>
            </a:endParaRPr>
          </a:p>
        </p:txBody>
      </p:sp>
      <p:sp>
        <p:nvSpPr>
          <p:cNvPr id="8258" name="TextBox 8257">
            <a:extLst>
              <a:ext uri="{FF2B5EF4-FFF2-40B4-BE49-F238E27FC236}">
                <a16:creationId xmlns:a16="http://schemas.microsoft.com/office/drawing/2014/main" id="{FF591C4F-23ED-8E5D-A1A8-CEA88B1EDEB9}"/>
              </a:ext>
            </a:extLst>
          </p:cNvPr>
          <p:cNvSpPr txBox="1"/>
          <p:nvPr/>
        </p:nvSpPr>
        <p:spPr>
          <a:xfrm>
            <a:off x="2403369" y="6024910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 Medium" panose="00000600000000000000" pitchFamily="2" charset="-52"/>
              </a:rPr>
              <a:t>PRODUCTIVITY</a:t>
            </a:r>
            <a:endParaRPr lang="ru-RU" sz="800" dirty="0">
              <a:latin typeface="Montserrat Medium" panose="00000600000000000000" pitchFamily="2" charset="-52"/>
            </a:endParaRPr>
          </a:p>
        </p:txBody>
      </p:sp>
      <p:sp>
        <p:nvSpPr>
          <p:cNvPr id="8259" name="TextBox 8258">
            <a:extLst>
              <a:ext uri="{FF2B5EF4-FFF2-40B4-BE49-F238E27FC236}">
                <a16:creationId xmlns:a16="http://schemas.microsoft.com/office/drawing/2014/main" id="{6F65B5CE-AF82-EB6F-F706-51B2C4FB5CFF}"/>
              </a:ext>
            </a:extLst>
          </p:cNvPr>
          <p:cNvSpPr txBox="1"/>
          <p:nvPr/>
        </p:nvSpPr>
        <p:spPr>
          <a:xfrm>
            <a:off x="1261435" y="4028267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 Medium" panose="00000600000000000000" pitchFamily="2" charset="-52"/>
              </a:rPr>
              <a:t>COMMONALITY</a:t>
            </a:r>
            <a:endParaRPr lang="ru-RU" sz="800" dirty="0">
              <a:latin typeface="Montserrat Medium" panose="00000600000000000000" pitchFamily="2" charset="-52"/>
            </a:endParaRPr>
          </a:p>
        </p:txBody>
      </p:sp>
      <p:sp>
        <p:nvSpPr>
          <p:cNvPr id="8260" name="TextBox 8259">
            <a:extLst>
              <a:ext uri="{FF2B5EF4-FFF2-40B4-BE49-F238E27FC236}">
                <a16:creationId xmlns:a16="http://schemas.microsoft.com/office/drawing/2014/main" id="{73038E71-4E74-2A46-7C7C-4B018BE0401E}"/>
              </a:ext>
            </a:extLst>
          </p:cNvPr>
          <p:cNvSpPr txBox="1"/>
          <p:nvPr/>
        </p:nvSpPr>
        <p:spPr>
          <a:xfrm>
            <a:off x="2403369" y="4028267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 Medium" panose="00000600000000000000" pitchFamily="2" charset="-52"/>
              </a:rPr>
              <a:t>MODULARITY</a:t>
            </a:r>
            <a:endParaRPr lang="ru-RU" sz="800" dirty="0">
              <a:latin typeface="Montserrat Medium" panose="000006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339F4-B52B-F9C4-2173-7A57EC828F3F}"/>
              </a:ext>
            </a:extLst>
          </p:cNvPr>
          <p:cNvSpPr txBox="1"/>
          <p:nvPr/>
        </p:nvSpPr>
        <p:spPr>
          <a:xfrm>
            <a:off x="1830651" y="5160868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800" b="1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혁신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FADA2-5C3E-A979-0FAF-516293E77B54}"/>
              </a:ext>
            </a:extLst>
          </p:cNvPr>
          <p:cNvSpPr txBox="1"/>
          <p:nvPr/>
        </p:nvSpPr>
        <p:spPr>
          <a:xfrm>
            <a:off x="2972585" y="5160868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800" b="1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경제성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FE8CAB-0FEF-E031-A80A-6344FC4E3260}"/>
              </a:ext>
            </a:extLst>
          </p:cNvPr>
          <p:cNvSpPr txBox="1"/>
          <p:nvPr/>
        </p:nvSpPr>
        <p:spPr>
          <a:xfrm>
            <a:off x="684692" y="5160868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800" b="1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유연성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587473-C5F3-AE51-32A5-CA33115FC893}"/>
              </a:ext>
            </a:extLst>
          </p:cNvPr>
          <p:cNvSpPr txBox="1"/>
          <p:nvPr/>
        </p:nvSpPr>
        <p:spPr>
          <a:xfrm>
            <a:off x="1261435" y="6171669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800" b="1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품질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CDB248-0ECE-D8D1-12E1-0B73AD5E05BC}"/>
              </a:ext>
            </a:extLst>
          </p:cNvPr>
          <p:cNvSpPr txBox="1"/>
          <p:nvPr/>
        </p:nvSpPr>
        <p:spPr>
          <a:xfrm>
            <a:off x="2403369" y="6171669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800" b="1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생산성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001F26-5754-B5A9-92EA-B9FCDD64BEF1}"/>
              </a:ext>
            </a:extLst>
          </p:cNvPr>
          <p:cNvSpPr txBox="1"/>
          <p:nvPr/>
        </p:nvSpPr>
        <p:spPr>
          <a:xfrm>
            <a:off x="1261435" y="4175026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공통성</a:t>
            </a:r>
            <a:endParaRPr kumimoji="1" lang="ru-RU" sz="8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BBCC90-0AD6-84B8-45AA-D26712D54675}"/>
              </a:ext>
            </a:extLst>
          </p:cNvPr>
          <p:cNvSpPr txBox="1"/>
          <p:nvPr/>
        </p:nvSpPr>
        <p:spPr>
          <a:xfrm>
            <a:off x="2403369" y="4175026"/>
            <a:ext cx="101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800" b="1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모듈화</a:t>
            </a:r>
            <a:endParaRPr lang="ru-RU" dirty="0"/>
          </a:p>
        </p:txBody>
      </p:sp>
      <p:pic>
        <p:nvPicPr>
          <p:cNvPr id="8262" name="Picture 4" descr="Transparency - Free edit tools icons">
            <a:extLst>
              <a:ext uri="{FF2B5EF4-FFF2-40B4-BE49-F238E27FC236}">
                <a16:creationId xmlns:a16="http://schemas.microsoft.com/office/drawing/2014/main" id="{A117F5FD-19E7-D3ED-9F59-9CEAA8015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14" y="3516270"/>
            <a:ext cx="472524" cy="4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3" name="Picture 6" descr="Modular icons for free download | Freepik">
            <a:extLst>
              <a:ext uri="{FF2B5EF4-FFF2-40B4-BE49-F238E27FC236}">
                <a16:creationId xmlns:a16="http://schemas.microsoft.com/office/drawing/2014/main" id="{B0051CB0-3144-6D3D-29C0-F59B3AFA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94" y="3553676"/>
            <a:ext cx="432232" cy="43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4" name="Picture 8" descr="Flexibility icons for free download | Freepik">
            <a:extLst>
              <a:ext uri="{FF2B5EF4-FFF2-40B4-BE49-F238E27FC236}">
                <a16:creationId xmlns:a16="http://schemas.microsoft.com/office/drawing/2014/main" id="{8AB2741B-FF81-A81C-6868-F1BB81E0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0" y="4470173"/>
            <a:ext cx="461666" cy="4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5" name="Picture 10" descr="Page 2 | Innovation Icon PNGs for Free Download">
            <a:extLst>
              <a:ext uri="{FF2B5EF4-FFF2-40B4-BE49-F238E27FC236}">
                <a16:creationId xmlns:a16="http://schemas.microsoft.com/office/drawing/2014/main" id="{D9B48C82-CEDF-2F8D-A8A5-96AB3AA3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278" y="4321320"/>
            <a:ext cx="801582" cy="80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6" name="Picture 12" descr="Affordable Icons - Free SVG &amp; PNG Affordable Images - Noun Project">
            <a:extLst>
              <a:ext uri="{FF2B5EF4-FFF2-40B4-BE49-F238E27FC236}">
                <a16:creationId xmlns:a16="http://schemas.microsoft.com/office/drawing/2014/main" id="{2C549E68-9F29-03B5-83C6-AFC69797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81" y="4537510"/>
            <a:ext cx="377792" cy="37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7" name="Picture 14" descr="Quality - Free social media icons">
            <a:extLst>
              <a:ext uri="{FF2B5EF4-FFF2-40B4-BE49-F238E27FC236}">
                <a16:creationId xmlns:a16="http://schemas.microsoft.com/office/drawing/2014/main" id="{9DDE47D7-ACAD-38FF-6C0F-525432BB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94" y="5482147"/>
            <a:ext cx="484963" cy="48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68" name="Picture 16" descr="Productivity - Free business and finance icons">
            <a:extLst>
              <a:ext uri="{FF2B5EF4-FFF2-40B4-BE49-F238E27FC236}">
                <a16:creationId xmlns:a16="http://schemas.microsoft.com/office/drawing/2014/main" id="{1B5F29B8-BBC3-E86E-0288-EA5FD7E1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750" y="5474278"/>
            <a:ext cx="464119" cy="46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EA547C-9A93-58B7-3A1B-A463783AB068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17</a:t>
            </a:fld>
            <a:endParaRPr lang="ru-RU" sz="1000" dirty="0"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1A9A7E-641F-3EA1-987E-5DAB72352B37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B0C8C7-543C-5810-18B2-62E8916F8D73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03 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보유 기술력 및 솔루션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586C91B-4BC0-2A22-276C-5E0A69650430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911DBC6-5569-B874-86A9-EBCD0985D286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7CCFC64-876D-8355-7540-88B4769EB24A}"/>
              </a:ext>
            </a:extLst>
          </p:cNvPr>
          <p:cNvSpPr/>
          <p:nvPr/>
        </p:nvSpPr>
        <p:spPr>
          <a:xfrm>
            <a:off x="558098" y="945229"/>
            <a:ext cx="38715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122234"/>
                </a:solidFill>
                <a:latin typeface="+mj-lt"/>
              </a:rPr>
              <a:t>FOCUS</a:t>
            </a:r>
          </a:p>
          <a:p>
            <a:r>
              <a:rPr lang="en-US" altLang="ko-KR" sz="3600" dirty="0">
                <a:solidFill>
                  <a:srgbClr val="122234"/>
                </a:solidFill>
                <a:latin typeface="+mj-lt"/>
              </a:rPr>
              <a:t>ADVANCE</a:t>
            </a:r>
          </a:p>
          <a:p>
            <a:r>
              <a:rPr lang="en-US" altLang="ko-KR" sz="3600" dirty="0">
                <a:solidFill>
                  <a:srgbClr val="122234"/>
                </a:solidFill>
                <a:latin typeface="+mj-lt"/>
              </a:rPr>
              <a:t>TECHNOLOGY</a:t>
            </a:r>
            <a:endParaRPr lang="ko-KR" altLang="en-US" sz="3600" dirty="0">
              <a:solidFill>
                <a:srgbClr val="12223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499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22,100+ Car Manufacturing Plant Stock Illustrations, Royalty-Free Vector  Graphics &amp; Clip Art - iStock | Car manufacturing plant isometric">
            <a:extLst>
              <a:ext uri="{FF2B5EF4-FFF2-40B4-BE49-F238E27FC236}">
                <a16:creationId xmlns:a16="http://schemas.microsoft.com/office/drawing/2014/main" id="{8DD68445-7606-253F-A560-CA309E7EA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6" y="1939268"/>
            <a:ext cx="3523346" cy="230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524AE2B-C51B-D938-1FB6-2D730CEE489B}"/>
              </a:ext>
            </a:extLst>
          </p:cNvPr>
          <p:cNvSpPr/>
          <p:nvPr/>
        </p:nvSpPr>
        <p:spPr>
          <a:xfrm>
            <a:off x="441746" y="1373875"/>
            <a:ext cx="113046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PRODUCTS AND SERVICES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DB3814-B33A-0FFD-487C-B6756F937C5A}"/>
              </a:ext>
            </a:extLst>
          </p:cNvPr>
          <p:cNvSpPr/>
          <p:nvPr/>
        </p:nvSpPr>
        <p:spPr>
          <a:xfrm>
            <a:off x="443696" y="2613738"/>
            <a:ext cx="3523346" cy="1628892"/>
          </a:xfrm>
          <a:prstGeom prst="rect">
            <a:avLst/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rgbClr val="12223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4" descr="10 Essential Manufacturing Equipment for Automotive Industry">
            <a:extLst>
              <a:ext uri="{FF2B5EF4-FFF2-40B4-BE49-F238E27FC236}">
                <a16:creationId xmlns:a16="http://schemas.microsoft.com/office/drawing/2014/main" id="{873A56D9-07A0-611C-2A51-238A3D1E3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28" y="1939268"/>
            <a:ext cx="3523346" cy="230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B11681-85F9-A0A8-0582-7875804B39C3}"/>
              </a:ext>
            </a:extLst>
          </p:cNvPr>
          <p:cNvSpPr/>
          <p:nvPr/>
        </p:nvSpPr>
        <p:spPr>
          <a:xfrm>
            <a:off x="4334328" y="2613738"/>
            <a:ext cx="3523346" cy="1628892"/>
          </a:xfrm>
          <a:prstGeom prst="rect">
            <a:avLst/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rgbClr val="12223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6" descr="Project management software for the automotive industry - OpenProject">
            <a:extLst>
              <a:ext uri="{FF2B5EF4-FFF2-40B4-BE49-F238E27FC236}">
                <a16:creationId xmlns:a16="http://schemas.microsoft.com/office/drawing/2014/main" id="{EA3268F8-E8D2-A438-D968-D30B5DC4D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58" y="1939267"/>
            <a:ext cx="3523346" cy="230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0F1B64-3726-AABE-CE83-A0AC1061BFFA}"/>
              </a:ext>
            </a:extLst>
          </p:cNvPr>
          <p:cNvSpPr/>
          <p:nvPr/>
        </p:nvSpPr>
        <p:spPr>
          <a:xfrm>
            <a:off x="8224958" y="2613738"/>
            <a:ext cx="3523346" cy="1628892"/>
          </a:xfrm>
          <a:prstGeom prst="rect">
            <a:avLst/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rgbClr val="12223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CC8D82-1C03-5509-E5A9-2EF1AE9F697F}"/>
              </a:ext>
            </a:extLst>
          </p:cNvPr>
          <p:cNvSpPr/>
          <p:nvPr/>
        </p:nvSpPr>
        <p:spPr>
          <a:xfrm>
            <a:off x="709127" y="4391525"/>
            <a:ext cx="292564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S. E. (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동시 공학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공정 설계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물류 설계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린 생산 시스템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비용 품질 시스템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C4C65B-A1FE-F0D6-2B41-576663D4589D}"/>
              </a:ext>
            </a:extLst>
          </p:cNvPr>
          <p:cNvSpPr/>
          <p:nvPr/>
        </p:nvSpPr>
        <p:spPr>
          <a:xfrm>
            <a:off x="4633178" y="4391525"/>
            <a:ext cx="2925640" cy="144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용접 지그 및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고정구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헤밍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시스템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피팅 지그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용접 장비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이송 시스템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품질 관리 도구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2CAB30-6077-C173-E8EA-A4F677CA0786}"/>
              </a:ext>
            </a:extLst>
          </p:cNvPr>
          <p:cNvSpPr/>
          <p:nvPr/>
        </p:nvSpPr>
        <p:spPr>
          <a:xfrm>
            <a:off x="8523809" y="4391525"/>
            <a:ext cx="2925640" cy="98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제품 개발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신규 공장 건설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품질 개선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공장 혁신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0A7652-689C-78B7-F918-2EB927963296}"/>
              </a:ext>
            </a:extLst>
          </p:cNvPr>
          <p:cNvSpPr/>
          <p:nvPr/>
        </p:nvSpPr>
        <p:spPr>
          <a:xfrm>
            <a:off x="447590" y="6277433"/>
            <a:ext cx="3519451" cy="387044"/>
          </a:xfrm>
          <a:prstGeom prst="rect">
            <a:avLst/>
          </a:prstGeom>
          <a:solidFill>
            <a:srgbClr val="122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F31060-B7F3-E2C4-0C68-91F08617821A}"/>
              </a:ext>
            </a:extLst>
          </p:cNvPr>
          <p:cNvSpPr/>
          <p:nvPr/>
        </p:nvSpPr>
        <p:spPr>
          <a:xfrm>
            <a:off x="4334325" y="6277433"/>
            <a:ext cx="3519451" cy="387044"/>
          </a:xfrm>
          <a:prstGeom prst="rect">
            <a:avLst/>
          </a:prstGeom>
          <a:solidFill>
            <a:srgbClr val="122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264C59E-4F4B-17E4-BEFA-56D79ABEEEAD}"/>
              </a:ext>
            </a:extLst>
          </p:cNvPr>
          <p:cNvSpPr/>
          <p:nvPr/>
        </p:nvSpPr>
        <p:spPr>
          <a:xfrm>
            <a:off x="8226903" y="6277433"/>
            <a:ext cx="3519451" cy="387044"/>
          </a:xfrm>
          <a:prstGeom prst="rect">
            <a:avLst/>
          </a:prstGeom>
          <a:solidFill>
            <a:srgbClr val="122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CB053-5846-2404-F582-6B7C43A75D63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18</a:t>
            </a:fld>
            <a:endParaRPr lang="ru-RU" sz="1000" dirty="0">
              <a:latin typeface="+mj-l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80439C-4D7B-F82B-D517-718CCF235BB7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C7DCD9-FF7C-A77B-F50D-09D2095B36F9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03 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보유 기술력 및 솔루션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9A5E19-3027-936C-D014-9DAB828EBC8D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4FFCB55-AA1D-0A1A-0E16-E7718474E7D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3C228D-886B-2DBB-3122-C27295BB6D01}"/>
              </a:ext>
            </a:extLst>
          </p:cNvPr>
          <p:cNvSpPr/>
          <p:nvPr/>
        </p:nvSpPr>
        <p:spPr>
          <a:xfrm>
            <a:off x="443696" y="3198620"/>
            <a:ext cx="35233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25000"/>
                    <a:lumOff val="75000"/>
                  </a:schemeClr>
                </a:solidFill>
                <a:latin typeface="+mj-lt"/>
              </a:rPr>
              <a:t>01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ENGINEERING &amp; CONSULT</a:t>
            </a:r>
          </a:p>
          <a:p>
            <a:pPr algn="ctr"/>
            <a:endParaRPr kumimoji="1" lang="en-US" altLang="ko-KR" sz="3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ctr"/>
            <a:r>
              <a:rPr kumimoji="1" lang="ko-KR" altLang="en-US" sz="11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엔지니어링 </a:t>
            </a:r>
            <a:r>
              <a:rPr kumimoji="1" lang="en-US" altLang="ko-KR" sz="11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&amp; </a:t>
            </a:r>
            <a:r>
              <a:rPr kumimoji="1" lang="ko-KR" altLang="en-US" sz="11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컨설팅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039D6F-FDE7-48DB-9FC3-1C573E303CDA}"/>
              </a:ext>
            </a:extLst>
          </p:cNvPr>
          <p:cNvSpPr/>
          <p:nvPr/>
        </p:nvSpPr>
        <p:spPr>
          <a:xfrm>
            <a:off x="4334325" y="3198620"/>
            <a:ext cx="352334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25000"/>
                    <a:lumOff val="75000"/>
                  </a:schemeClr>
                </a:solidFill>
                <a:latin typeface="+mj-lt"/>
              </a:rPr>
              <a:t>02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EQUIPMENT AND TOOLS</a:t>
            </a:r>
          </a:p>
          <a:p>
            <a:pPr algn="ctr"/>
            <a:endParaRPr kumimoji="1" lang="en-US" altLang="ko-KR" sz="3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ctr"/>
            <a:r>
              <a:rPr kumimoji="1" lang="ko-KR" altLang="en-US" sz="11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장비 및 공구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4D612A-C978-2BFC-959F-D7CD08505EA8}"/>
              </a:ext>
            </a:extLst>
          </p:cNvPr>
          <p:cNvSpPr/>
          <p:nvPr/>
        </p:nvSpPr>
        <p:spPr>
          <a:xfrm>
            <a:off x="8224956" y="3198620"/>
            <a:ext cx="352334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25000"/>
                    <a:lumOff val="75000"/>
                  </a:schemeClr>
                </a:solidFill>
                <a:latin typeface="+mj-lt"/>
              </a:rPr>
              <a:t>03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PROJECT MANAGEMENT</a:t>
            </a:r>
          </a:p>
          <a:p>
            <a:pPr algn="ctr"/>
            <a:endParaRPr kumimoji="1" lang="en-US" altLang="ko-KR" sz="3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ctr"/>
            <a:r>
              <a:rPr kumimoji="1" lang="ko-KR" altLang="en-US" sz="11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프로젝트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376800-79EB-2F04-3166-FD08AD504CAC}"/>
              </a:ext>
            </a:extLst>
          </p:cNvPr>
          <p:cNvSpPr/>
          <p:nvPr/>
        </p:nvSpPr>
        <p:spPr>
          <a:xfrm>
            <a:off x="443696" y="803273"/>
            <a:ext cx="11304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제품 및 서비스</a:t>
            </a:r>
          </a:p>
        </p:txBody>
      </p:sp>
    </p:spTree>
    <p:extLst>
      <p:ext uri="{BB962C8B-B14F-4D97-AF65-F5344CB8AC3E}">
        <p14:creationId xmlns:p14="http://schemas.microsoft.com/office/powerpoint/2010/main" val="35477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E282D5-EEF3-5C03-8FE2-893850D65520}"/>
              </a:ext>
            </a:extLst>
          </p:cNvPr>
          <p:cNvSpPr/>
          <p:nvPr/>
        </p:nvSpPr>
        <p:spPr>
          <a:xfrm>
            <a:off x="609178" y="4102101"/>
            <a:ext cx="2513712" cy="224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22234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B1A6D2-16AC-A400-BEAE-D756DF04C467}"/>
              </a:ext>
            </a:extLst>
          </p:cNvPr>
          <p:cNvSpPr/>
          <p:nvPr/>
        </p:nvSpPr>
        <p:spPr>
          <a:xfrm>
            <a:off x="6168886" y="4102101"/>
            <a:ext cx="2513712" cy="224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22234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F631A1-3120-2682-0910-1A7DDD86B34A}"/>
              </a:ext>
            </a:extLst>
          </p:cNvPr>
          <p:cNvSpPr/>
          <p:nvPr/>
        </p:nvSpPr>
        <p:spPr>
          <a:xfrm>
            <a:off x="3393902" y="2429816"/>
            <a:ext cx="2513712" cy="224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22234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0280BE-5EE7-3229-1FAA-F2C9839814C3}"/>
              </a:ext>
            </a:extLst>
          </p:cNvPr>
          <p:cNvSpPr/>
          <p:nvPr/>
        </p:nvSpPr>
        <p:spPr>
          <a:xfrm>
            <a:off x="8953610" y="2429816"/>
            <a:ext cx="2513712" cy="224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22234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C013CC-7E09-D3D5-324D-A35FF86C9167}"/>
              </a:ext>
            </a:extLst>
          </p:cNvPr>
          <p:cNvSpPr/>
          <p:nvPr/>
        </p:nvSpPr>
        <p:spPr>
          <a:xfrm>
            <a:off x="609178" y="2429815"/>
            <a:ext cx="2513712" cy="158452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BB75-DB76-737C-6171-FC1C3E1F812A}"/>
              </a:ext>
            </a:extLst>
          </p:cNvPr>
          <p:cNvSpPr/>
          <p:nvPr/>
        </p:nvSpPr>
        <p:spPr>
          <a:xfrm>
            <a:off x="3393902" y="4765475"/>
            <a:ext cx="2513712" cy="15845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78ACA4-2A39-473C-9FD8-FBD75A4638EE}"/>
              </a:ext>
            </a:extLst>
          </p:cNvPr>
          <p:cNvSpPr/>
          <p:nvPr/>
        </p:nvSpPr>
        <p:spPr>
          <a:xfrm>
            <a:off x="8953610" y="4765475"/>
            <a:ext cx="2513712" cy="158452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7E84DC-C08E-4EC3-7FA2-154EB031D721}"/>
              </a:ext>
            </a:extLst>
          </p:cNvPr>
          <p:cNvSpPr/>
          <p:nvPr/>
        </p:nvSpPr>
        <p:spPr>
          <a:xfrm>
            <a:off x="6168886" y="2429815"/>
            <a:ext cx="2513712" cy="158452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6EF88C-ADA6-7AAA-F1A0-9032EE2E3FC6}"/>
              </a:ext>
            </a:extLst>
          </p:cNvPr>
          <p:cNvSpPr/>
          <p:nvPr/>
        </p:nvSpPr>
        <p:spPr>
          <a:xfrm>
            <a:off x="503431" y="904977"/>
            <a:ext cx="11038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기술 역량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6970A-A0F7-9709-CA49-C2A36D3C293D}"/>
              </a:ext>
            </a:extLst>
          </p:cNvPr>
          <p:cNvSpPr/>
          <p:nvPr/>
        </p:nvSpPr>
        <p:spPr>
          <a:xfrm>
            <a:off x="503430" y="1583726"/>
            <a:ext cx="11038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100" normalizeH="0" baseline="0" noProof="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루멕스의</a:t>
            </a:r>
            <a:r>
              <a:rPr kumimoji="1" lang="ko-KR" altLang="en-US" sz="14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기술 역량은 최첨단 자동화 기술을 포괄하며</a:t>
            </a:r>
            <a:r>
              <a:rPr kumimoji="1" lang="en-US" altLang="ko-KR" sz="14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1" lang="ko-KR" altLang="en-US" sz="14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로봇 시스템부터 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AI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기반 제어까지 종합적인 솔루션을 통해 자동차 자동화 분야에서 차별화된 경쟁력을 갖추고 있습니다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 </a:t>
            </a:r>
            <a:endParaRPr kumimoji="1" lang="en-US" altLang="ko-KR" sz="1400" b="1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47173-C508-EB85-19C1-2804C731286B}"/>
              </a:ext>
            </a:extLst>
          </p:cNvPr>
          <p:cNvSpPr/>
          <p:nvPr/>
        </p:nvSpPr>
        <p:spPr>
          <a:xfrm>
            <a:off x="766700" y="4326022"/>
            <a:ext cx="2077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첨단 로봇 용접 및</a:t>
            </a:r>
            <a:endParaRPr kumimoji="1" lang="en-US" altLang="ko-KR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조립 시스템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1890A-2A03-F4A4-4FC8-51A1F038A775}"/>
              </a:ext>
            </a:extLst>
          </p:cNvPr>
          <p:cNvSpPr/>
          <p:nvPr/>
        </p:nvSpPr>
        <p:spPr>
          <a:xfrm>
            <a:off x="766701" y="5030201"/>
            <a:ext cx="2077370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최신 로봇 시스템을 활용하여 자동차 제조에서 정밀 용접 및 조립 작업을 수행합니다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  <a:endParaRPr kumimoji="1" lang="ko-KR" altLang="en-US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011C8B-18FE-51BA-4104-B7512183D61C}"/>
              </a:ext>
            </a:extLst>
          </p:cNvPr>
          <p:cNvSpPr/>
          <p:nvPr/>
        </p:nvSpPr>
        <p:spPr>
          <a:xfrm>
            <a:off x="6331277" y="4326022"/>
            <a:ext cx="20773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INDUSTRY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4.0</a:t>
            </a:r>
          </a:p>
          <a:p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스마트 공장 솔루션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0093A8-F818-2300-AA75-57EEE79D2605}"/>
              </a:ext>
            </a:extLst>
          </p:cNvPr>
          <p:cNvSpPr/>
          <p:nvPr/>
        </p:nvSpPr>
        <p:spPr>
          <a:xfrm>
            <a:off x="6331277" y="4965792"/>
            <a:ext cx="1926897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통합된 스마트 제조 시스템을 통해 실시간 모니터링 제어 기능을 제공합니다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  <a:endParaRPr kumimoji="1" lang="ko-KR" altLang="en-US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D39B288-67A0-C72D-71B1-F044EB6037F5}"/>
              </a:ext>
            </a:extLst>
          </p:cNvPr>
          <p:cNvSpPr/>
          <p:nvPr/>
        </p:nvSpPr>
        <p:spPr>
          <a:xfrm>
            <a:off x="3548989" y="2699727"/>
            <a:ext cx="2077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3D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디지털 시뮬레이션 및 공정 엔지니어링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E856CA-D626-FCA8-B363-BDD95579A7A7}"/>
              </a:ext>
            </a:extLst>
          </p:cNvPr>
          <p:cNvSpPr/>
          <p:nvPr/>
        </p:nvSpPr>
        <p:spPr>
          <a:xfrm>
            <a:off x="3548990" y="3377146"/>
            <a:ext cx="1974732" cy="793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제조 공정을 최적화하기 위해 고급 디지털 시뮬레이션 도구를 활용    하여 실제 구현 전에 검증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과정을 </a:t>
            </a:r>
            <a:b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</a:b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거칩니다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  <a:endParaRPr kumimoji="1" lang="ko-KR" altLang="en-US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4DE47E-E6F8-4D60-7A44-B1DB36BB2CFB}"/>
              </a:ext>
            </a:extLst>
          </p:cNvPr>
          <p:cNvSpPr/>
          <p:nvPr/>
        </p:nvSpPr>
        <p:spPr>
          <a:xfrm>
            <a:off x="9113566" y="2699727"/>
            <a:ext cx="2077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AI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 기반 통계적 공정 관리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A30A71-7F82-00AC-1C89-D9EC0AE32E6E}"/>
              </a:ext>
            </a:extLst>
          </p:cNvPr>
          <p:cNvSpPr/>
          <p:nvPr/>
        </p:nvSpPr>
        <p:spPr>
          <a:xfrm>
            <a:off x="9113567" y="3182907"/>
            <a:ext cx="2154508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인공지능을 활용한 지능형 품질 관리 시스템으로 공정 최적화를 지속적으로 수행합니다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  <a:endParaRPr kumimoji="1" lang="ko-KR" altLang="en-US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7CD35-4BA0-8EF8-3564-7D53A2DFEF41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19</a:t>
            </a:fld>
            <a:endParaRPr lang="ru-RU" sz="1000" dirty="0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0B847F-AB9A-20DD-93C6-E9226BFA11FA}"/>
              </a:ext>
            </a:extLst>
          </p:cNvPr>
          <p:cNvSpPr/>
          <p:nvPr/>
        </p:nvSpPr>
        <p:spPr>
          <a:xfrm>
            <a:off x="766700" y="6038424"/>
            <a:ext cx="2077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j-lt"/>
              </a:rPr>
              <a:t>ADVANCED ROBOTIC WELDING &amp;</a:t>
            </a:r>
            <a:br>
              <a:rPr lang="en-US" altLang="ko-KR" sz="700" dirty="0">
                <a:solidFill>
                  <a:schemeClr val="bg1"/>
                </a:solidFill>
                <a:latin typeface="+mj-lt"/>
              </a:rPr>
            </a:br>
            <a:r>
              <a:rPr lang="en-US" altLang="ko-KR" sz="700" dirty="0">
                <a:solidFill>
                  <a:schemeClr val="bg1"/>
                </a:solidFill>
                <a:latin typeface="+mj-lt"/>
              </a:rPr>
              <a:t>ASSEMBLY SYSTEMS</a:t>
            </a:r>
            <a:endParaRPr lang="ko-KR" altLang="en-US" sz="7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0109AD-4271-AD1A-C822-8286897EE91F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80C311-0277-8720-70A4-C448C0AFABE7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03 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보유 기술력 및 솔루션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B015BAE-95BB-A101-9D9A-952E47B80D4C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81CD1A4-B485-19B0-72E8-4DAB02C9C8C9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6DA23F-CFCF-509F-4924-5EB2550FCF62}"/>
              </a:ext>
            </a:extLst>
          </p:cNvPr>
          <p:cNvSpPr/>
          <p:nvPr/>
        </p:nvSpPr>
        <p:spPr>
          <a:xfrm>
            <a:off x="3548989" y="4346471"/>
            <a:ext cx="2077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j-lt"/>
              </a:rPr>
              <a:t>3D DIGITAL SIMULATION &amp; PROCESS ENGINEERING</a:t>
            </a:r>
            <a:endParaRPr lang="ko-KR" altLang="en-US" sz="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D98A46-A36B-93BF-7C22-C486CFEBBC9B}"/>
              </a:ext>
            </a:extLst>
          </p:cNvPr>
          <p:cNvSpPr/>
          <p:nvPr/>
        </p:nvSpPr>
        <p:spPr>
          <a:xfrm>
            <a:off x="6331277" y="6038423"/>
            <a:ext cx="2077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j-lt"/>
              </a:rPr>
              <a:t>INDUSTRY 4.0 SMART FACTORY SOLUTIONS</a:t>
            </a:r>
            <a:endParaRPr lang="ko-KR" altLang="en-US" sz="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FB8A80-C376-7C13-46CD-EEF7C4639F02}"/>
              </a:ext>
            </a:extLst>
          </p:cNvPr>
          <p:cNvSpPr/>
          <p:nvPr/>
        </p:nvSpPr>
        <p:spPr>
          <a:xfrm>
            <a:off x="9113566" y="4364973"/>
            <a:ext cx="2077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j-lt"/>
              </a:rPr>
              <a:t>AI-POWERED STATISTICAL PROCESS CONTROL (SPC)</a:t>
            </a:r>
            <a:endParaRPr lang="ko-KR" alt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382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직사각형 32"/>
          <p:cNvSpPr/>
          <p:nvPr/>
        </p:nvSpPr>
        <p:spPr>
          <a:xfrm>
            <a:off x="834791" y="1723659"/>
            <a:ext cx="36439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4800" dirty="0">
              <a:latin typeface="+mj-lt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434042" y="1723659"/>
            <a:ext cx="716216" cy="3695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01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02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03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04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05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06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966478" y="1723659"/>
            <a:ext cx="4815822" cy="3695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Montserrat SemiBold" panose="00000700000000000000" pitchFamily="2" charset="0"/>
              </a:rPr>
              <a:t>『LUMEX』 </a:t>
            </a:r>
            <a:r>
              <a:rPr kumimoji="1" lang="ko-KR" altLang="en-US" sz="2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회사 개요</a:t>
            </a:r>
            <a:endParaRPr kumimoji="1" lang="en-US" altLang="ko-KR" sz="2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사업분야 및 경쟁력</a:t>
            </a:r>
            <a:endParaRPr kumimoji="1" lang="en-US" altLang="ko-KR" sz="2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보유 기술력 및 솔루션</a:t>
            </a:r>
            <a:endParaRPr kumimoji="1" lang="en-US" altLang="ko-KR" sz="2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TURNKEY PROJECT EXECUTION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공급가능 설비 및 시스템</a:t>
            </a:r>
            <a:endParaRPr kumimoji="1" lang="en-US" altLang="ko-KR" sz="2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Montserrat SemiBold" panose="00000700000000000000" pitchFamily="2" charset="0"/>
              </a:rPr>
              <a:t>Development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3CDA5B-A51F-1E57-5FE7-A596D8F82746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pPr algn="r"/>
              <a:t>2</a:t>
            </a:fld>
            <a:endParaRPr lang="ru-RU" sz="1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95B4BF-90BF-8EA4-1463-C7595DA3F27A}"/>
              </a:ext>
            </a:extLst>
          </p:cNvPr>
          <p:cNvSpPr/>
          <p:nvPr/>
        </p:nvSpPr>
        <p:spPr>
          <a:xfrm>
            <a:off x="10791540" y="1723659"/>
            <a:ext cx="792760" cy="3695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3 p.</a:t>
            </a:r>
          </a:p>
          <a:p>
            <a:pPr algn="r"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8 p.</a:t>
            </a:r>
          </a:p>
          <a:p>
            <a:pPr algn="r"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15 p.</a:t>
            </a:r>
          </a:p>
          <a:p>
            <a:pPr algn="r"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21 p.</a:t>
            </a:r>
          </a:p>
          <a:p>
            <a:pPr algn="r"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32 p.</a:t>
            </a:r>
          </a:p>
          <a:p>
            <a:pPr algn="r"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-52"/>
              </a:rPr>
              <a:t>37 p.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5A5690-F1C1-7A24-3222-AD71885563C4}"/>
              </a:ext>
            </a:extLst>
          </p:cNvPr>
          <p:cNvSpPr/>
          <p:nvPr/>
        </p:nvSpPr>
        <p:spPr>
          <a:xfrm>
            <a:off x="9989540" y="1723659"/>
            <a:ext cx="792760" cy="3695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Montserrat Light" panose="00000400000000000000" pitchFamily="2" charset="-52"/>
              </a:rPr>
              <a:t>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518138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2" y="0"/>
            <a:ext cx="61816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" b="1749"/>
          <a:stretch>
            <a:fillRect/>
          </a:stretch>
        </p:blipFill>
        <p:spPr>
          <a:xfrm>
            <a:off x="-1" y="0"/>
            <a:ext cx="6181651" cy="3974841"/>
          </a:xfrm>
        </p:spPr>
      </p:pic>
      <p:sp>
        <p:nvSpPr>
          <p:cNvPr id="20" name="직사각형 19"/>
          <p:cNvSpPr/>
          <p:nvPr/>
        </p:nvSpPr>
        <p:spPr>
          <a:xfrm>
            <a:off x="574873" y="5068615"/>
            <a:ext cx="4053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품질 보증 및 인증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D08EE51-CB23-885D-28DC-29F4EDAFD2AB}"/>
              </a:ext>
            </a:extLst>
          </p:cNvPr>
          <p:cNvSpPr/>
          <p:nvPr/>
        </p:nvSpPr>
        <p:spPr>
          <a:xfrm>
            <a:off x="7836756" y="784282"/>
            <a:ext cx="3686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통계적 공정관리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(SPC)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및 디지털 모니터링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473961-2CE1-5674-C49A-D864E9BA9D30}"/>
              </a:ext>
            </a:extLst>
          </p:cNvPr>
          <p:cNvSpPr/>
          <p:nvPr/>
        </p:nvSpPr>
        <p:spPr>
          <a:xfrm>
            <a:off x="7836758" y="1279267"/>
            <a:ext cx="3545618" cy="4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통계적 공정 관리 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(SPC, Statistical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Process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Control) 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및 디지털 모니터링 시스템을 통해 실시간 품질 관리를 보장합니다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  <a:endParaRPr kumimoji="1" lang="ko-KR" altLang="en-US" sz="9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58B353-199D-A710-4732-1625D53B6BDC}"/>
              </a:ext>
            </a:extLst>
          </p:cNvPr>
          <p:cNvSpPr/>
          <p:nvPr/>
        </p:nvSpPr>
        <p:spPr>
          <a:xfrm>
            <a:off x="7836756" y="2008762"/>
            <a:ext cx="3686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ISO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인증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6DF043-C4A6-7CE8-BBE1-F9007B0EEB2B}"/>
              </a:ext>
            </a:extLst>
          </p:cNvPr>
          <p:cNvSpPr/>
          <p:nvPr/>
        </p:nvSpPr>
        <p:spPr>
          <a:xfrm>
            <a:off x="7836758" y="2506653"/>
            <a:ext cx="3545618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ISO 9001, 14001 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및 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IATF 16969 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표준 인증을 획득하여 품질 및 환경적 책임에 대한 </a:t>
            </a:r>
            <a:r>
              <a:rPr kumimoji="1" lang="ko-KR" altLang="en-US" sz="9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루멕스의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의지를 입증하고 </a:t>
            </a:r>
            <a:r>
              <a:rPr kumimoji="1" lang="ko-KR" altLang="en-US" sz="9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있습니ㅏㄷ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  <a:endParaRPr kumimoji="1" lang="ko-KR" altLang="en-US" sz="9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873C64F-B692-AFD5-2056-DC9DEF1CB0EA}"/>
              </a:ext>
            </a:extLst>
          </p:cNvPr>
          <p:cNvSpPr/>
          <p:nvPr/>
        </p:nvSpPr>
        <p:spPr>
          <a:xfrm>
            <a:off x="7836756" y="3214443"/>
            <a:ext cx="3686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검사 및 시험 역량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610CA9-FDA8-56CE-3C4F-FEF11D303C23}"/>
              </a:ext>
            </a:extLst>
          </p:cNvPr>
          <p:cNvSpPr/>
          <p:nvPr/>
        </p:nvSpPr>
        <p:spPr>
          <a:xfrm>
            <a:off x="7836758" y="3714200"/>
            <a:ext cx="3545618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CMM(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정밀 측정기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), 3D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스캐닝 및 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NDR(</a:t>
            </a:r>
            <a:r>
              <a:rPr kumimoji="1" lang="ko-KR" altLang="en-US" sz="9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비파괴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검사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) 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기능을 갖춰 철저한 검사 및 시험을 수행합니다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  <a:endParaRPr kumimoji="1" lang="ko-KR" altLang="en-US" sz="9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5F2E1A-D590-D69C-4554-7A185AF6ECFB}"/>
              </a:ext>
            </a:extLst>
          </p:cNvPr>
          <p:cNvSpPr/>
          <p:nvPr/>
        </p:nvSpPr>
        <p:spPr>
          <a:xfrm>
            <a:off x="7836756" y="4437930"/>
            <a:ext cx="3686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자동화 품질 관리 시스템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E6D94D-849D-D849-5911-990907D80876}"/>
              </a:ext>
            </a:extLst>
          </p:cNvPr>
          <p:cNvSpPr/>
          <p:nvPr/>
        </p:nvSpPr>
        <p:spPr>
          <a:xfrm>
            <a:off x="7836758" y="4943652"/>
            <a:ext cx="3545618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자동화된 품질 관리 시스템을 통해 일관되고 신뢰할 수 있는 품질 관리를 전 공정에서 보장합니다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  <a:endParaRPr kumimoji="1" lang="ko-KR" altLang="en-US" sz="9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FD47D62-F539-9C45-42DF-C13465CE221B}"/>
              </a:ext>
            </a:extLst>
          </p:cNvPr>
          <p:cNvSpPr/>
          <p:nvPr/>
        </p:nvSpPr>
        <p:spPr>
          <a:xfrm>
            <a:off x="7836756" y="5677393"/>
            <a:ext cx="3686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린 제조 방식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7BBAAE-1C2C-C26F-45B4-D3BF7E585866}"/>
              </a:ext>
            </a:extLst>
          </p:cNvPr>
          <p:cNvSpPr/>
          <p:nvPr/>
        </p:nvSpPr>
        <p:spPr>
          <a:xfrm>
            <a:off x="7836758" y="6188072"/>
            <a:ext cx="3545618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린 제조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(Lean Manufacturing)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의 원칙을 준수하여 지속적인 개선 활동을 </a:t>
            </a:r>
            <a:b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</a:b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추진합니다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  <a:endParaRPr kumimoji="1" lang="ko-KR" altLang="en-US" sz="900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07F1E0C-03D7-0A14-B514-4927AB8B8F2C}"/>
              </a:ext>
            </a:extLst>
          </p:cNvPr>
          <p:cNvGrpSpPr/>
          <p:nvPr/>
        </p:nvGrpSpPr>
        <p:grpSpPr>
          <a:xfrm>
            <a:off x="6756524" y="713097"/>
            <a:ext cx="1007708" cy="1007708"/>
            <a:chOff x="6756524" y="727611"/>
            <a:chExt cx="1007708" cy="100770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F53F985-79DA-EACC-7A62-E2118C1D2CB1}"/>
                </a:ext>
              </a:extLst>
            </p:cNvPr>
            <p:cNvGrpSpPr/>
            <p:nvPr/>
          </p:nvGrpSpPr>
          <p:grpSpPr>
            <a:xfrm>
              <a:off x="6756524" y="727611"/>
              <a:ext cx="1007708" cy="1007708"/>
              <a:chOff x="6319847" y="1279765"/>
              <a:chExt cx="1731796" cy="1731797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74D18D4-8CF2-93E4-19B7-1AD654D24D2E}"/>
                  </a:ext>
                </a:extLst>
              </p:cNvPr>
              <p:cNvSpPr/>
              <p:nvPr/>
            </p:nvSpPr>
            <p:spPr>
              <a:xfrm>
                <a:off x="6319847" y="1279765"/>
                <a:ext cx="1731796" cy="17317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76475196-0B48-E407-D9C3-A605FD7116E9}"/>
                  </a:ext>
                </a:extLst>
              </p:cNvPr>
              <p:cNvSpPr/>
              <p:nvPr/>
            </p:nvSpPr>
            <p:spPr>
              <a:xfrm>
                <a:off x="6444484" y="1402695"/>
                <a:ext cx="1482522" cy="14825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9218" name="Picture 2" descr="Statistical Process Control Vector Icon 32429764 Vector Art at Vecteezy">
              <a:extLst>
                <a:ext uri="{FF2B5EF4-FFF2-40B4-BE49-F238E27FC236}">
                  <a16:creationId xmlns:a16="http://schemas.microsoft.com/office/drawing/2014/main" id="{5741434A-9990-77CE-3AB6-66C527A8F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82" b="99694" l="1252" r="98983">
                          <a14:foregroundMark x1="96479" y1="53061" x2="96479" y2="53061"/>
                          <a14:foregroundMark x1="96088" y1="46224" x2="98983" y2="74694"/>
                          <a14:foregroundMark x1="94992" y1="98265" x2="98983" y2="99490"/>
                          <a14:foregroundMark x1="74726" y1="59286" x2="75509" y2="90918"/>
                          <a14:foregroundMark x1="50156" y1="76633" x2="50156" y2="96327"/>
                          <a14:foregroundMark x1="23865" y1="72551" x2="26056" y2="99694"/>
                          <a14:foregroundMark x1="4773" y1="88469" x2="4930" y2="95612"/>
                          <a14:foregroundMark x1="6573" y1="64694" x2="6573" y2="64694"/>
                          <a14:foregroundMark x1="7121" y1="60714" x2="4773" y2="64694"/>
                          <a14:foregroundMark x1="2347" y1="61633" x2="1252" y2="65204"/>
                          <a14:foregroundMark x1="14789" y1="53776" x2="14789" y2="53776"/>
                          <a14:foregroundMark x1="24257" y1="47143" x2="24257" y2="47143"/>
                          <a14:foregroundMark x1="38263" y1="46939" x2="38263" y2="46939"/>
                          <a14:foregroundMark x1="49452" y1="48367" x2="49452" y2="48367"/>
                          <a14:foregroundMark x1="62754" y1="35000" x2="62754" y2="35000"/>
                          <a14:foregroundMark x1="73631" y1="25510" x2="73631" y2="25510"/>
                          <a14:foregroundMark x1="85524" y1="13878" x2="85524" y2="13878"/>
                          <a14:foregroundMark x1="96479" y1="6735" x2="96479" y2="6735"/>
                          <a14:foregroundMark x1="94601" y1="4082" x2="93036" y2="6939"/>
                          <a14:foregroundMark x1="72770" y1="55000" x2="73631" y2="59490"/>
                          <a14:foregroundMark x1="76213" y1="54490" x2="72535" y2="53061"/>
                          <a14:foregroundMark x1="76604" y1="52143" x2="76604" y2="52143"/>
                          <a14:foregroundMark x1="71283" y1="52143" x2="71283" y2="52143"/>
                          <a14:foregroundMark x1="69640" y1="52143" x2="75117" y2="51633"/>
                          <a14:foregroundMark x1="77308" y1="51429" x2="77308" y2="51429"/>
                          <a14:foregroundMark x1="77700" y1="50918" x2="77700" y2="50918"/>
                          <a14:foregroundMark x1="68545" y1="50918" x2="68545" y2="50918"/>
                          <a14:foregroundMark x1="77700" y1="50510" x2="77700" y2="50510"/>
                          <a14:foregroundMark x1="50313" y1="49490" x2="50313" y2="494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706" y="997000"/>
              <a:ext cx="503344" cy="3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9237883-36D9-B3A0-AB1A-4F0992BD3D4E}"/>
              </a:ext>
            </a:extLst>
          </p:cNvPr>
          <p:cNvGrpSpPr/>
          <p:nvPr/>
        </p:nvGrpSpPr>
        <p:grpSpPr>
          <a:xfrm>
            <a:off x="6756524" y="1937828"/>
            <a:ext cx="1007708" cy="1007708"/>
            <a:chOff x="6756524" y="1952342"/>
            <a:chExt cx="1007708" cy="10077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C0677D-1C3C-EAC7-8C92-13081E09A65D}"/>
                </a:ext>
              </a:extLst>
            </p:cNvPr>
            <p:cNvGrpSpPr/>
            <p:nvPr/>
          </p:nvGrpSpPr>
          <p:grpSpPr>
            <a:xfrm>
              <a:off x="6756524" y="1952342"/>
              <a:ext cx="1007708" cy="1007708"/>
              <a:chOff x="6319847" y="1279765"/>
              <a:chExt cx="1731796" cy="1731797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E23CC3B-ABA0-4836-A310-507BFF866134}"/>
                  </a:ext>
                </a:extLst>
              </p:cNvPr>
              <p:cNvSpPr/>
              <p:nvPr/>
            </p:nvSpPr>
            <p:spPr>
              <a:xfrm>
                <a:off x="6319847" y="1279765"/>
                <a:ext cx="1731796" cy="17317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0B341AD-2707-D736-E85D-DD78604F3800}"/>
                  </a:ext>
                </a:extLst>
              </p:cNvPr>
              <p:cNvSpPr/>
              <p:nvPr/>
            </p:nvSpPr>
            <p:spPr>
              <a:xfrm>
                <a:off x="6444484" y="1402695"/>
                <a:ext cx="1482522" cy="14825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42E51E6-62A3-3926-8F0F-6356DCE45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79347" y="2220718"/>
              <a:ext cx="562061" cy="456843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FAC5C53-AFC1-4D8A-2254-7E355F00EB49}"/>
              </a:ext>
            </a:extLst>
          </p:cNvPr>
          <p:cNvGrpSpPr/>
          <p:nvPr/>
        </p:nvGrpSpPr>
        <p:grpSpPr>
          <a:xfrm>
            <a:off x="6756524" y="3162559"/>
            <a:ext cx="1007708" cy="1007708"/>
            <a:chOff x="6756524" y="3177073"/>
            <a:chExt cx="1007708" cy="10077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868823E-C50E-E623-036A-CE8251B88085}"/>
                </a:ext>
              </a:extLst>
            </p:cNvPr>
            <p:cNvGrpSpPr/>
            <p:nvPr/>
          </p:nvGrpSpPr>
          <p:grpSpPr>
            <a:xfrm>
              <a:off x="6756524" y="3177073"/>
              <a:ext cx="1007708" cy="1007708"/>
              <a:chOff x="6319847" y="1279765"/>
              <a:chExt cx="1731796" cy="1731797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5ABC4E6F-8EE0-4551-A650-E2592C2EDBB5}"/>
                  </a:ext>
                </a:extLst>
              </p:cNvPr>
              <p:cNvSpPr/>
              <p:nvPr/>
            </p:nvSpPr>
            <p:spPr>
              <a:xfrm>
                <a:off x="6319847" y="1279765"/>
                <a:ext cx="1731796" cy="17317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99FCECD-2A9A-4E56-814E-7EAB778504C5}"/>
                  </a:ext>
                </a:extLst>
              </p:cNvPr>
              <p:cNvSpPr/>
              <p:nvPr/>
            </p:nvSpPr>
            <p:spPr>
              <a:xfrm>
                <a:off x="6444484" y="1402695"/>
                <a:ext cx="1482522" cy="14825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9222" name="Picture 6" descr="Inspection - Free industry icons">
              <a:extLst>
                <a:ext uri="{FF2B5EF4-FFF2-40B4-BE49-F238E27FC236}">
                  <a16:creationId xmlns:a16="http://schemas.microsoft.com/office/drawing/2014/main" id="{AD48E002-8A09-58A6-30AB-B40D94A5A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534" y="3478095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F92B56F-6E91-8E68-2405-BC6782CC0360}"/>
              </a:ext>
            </a:extLst>
          </p:cNvPr>
          <p:cNvGrpSpPr/>
          <p:nvPr/>
        </p:nvGrpSpPr>
        <p:grpSpPr>
          <a:xfrm>
            <a:off x="6756524" y="4387290"/>
            <a:ext cx="1007708" cy="1007708"/>
            <a:chOff x="6756524" y="4401804"/>
            <a:chExt cx="1007708" cy="100770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40F5E76-70A7-608D-6E5F-91EF3AC39C2E}"/>
                </a:ext>
              </a:extLst>
            </p:cNvPr>
            <p:cNvGrpSpPr/>
            <p:nvPr/>
          </p:nvGrpSpPr>
          <p:grpSpPr>
            <a:xfrm>
              <a:off x="6756524" y="4401804"/>
              <a:ext cx="1007708" cy="1007708"/>
              <a:chOff x="6319847" y="1279765"/>
              <a:chExt cx="1731796" cy="1731797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3EF8829-B2E1-D259-CB4F-624A0F688C2A}"/>
                  </a:ext>
                </a:extLst>
              </p:cNvPr>
              <p:cNvSpPr/>
              <p:nvPr/>
            </p:nvSpPr>
            <p:spPr>
              <a:xfrm>
                <a:off x="6319847" y="1279765"/>
                <a:ext cx="1731796" cy="17317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CC93B75-1CC1-2CD5-C7DC-10DA85560764}"/>
                  </a:ext>
                </a:extLst>
              </p:cNvPr>
              <p:cNvSpPr/>
              <p:nvPr/>
            </p:nvSpPr>
            <p:spPr>
              <a:xfrm>
                <a:off x="6444484" y="1402695"/>
                <a:ext cx="1482522" cy="14825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9224" name="Picture 8" descr="Automated - Free business and finance icons">
              <a:extLst>
                <a:ext uri="{FF2B5EF4-FFF2-40B4-BE49-F238E27FC236}">
                  <a16:creationId xmlns:a16="http://schemas.microsoft.com/office/drawing/2014/main" id="{AD2B9AB6-761A-DF92-3664-949206DF5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7489" y="4661776"/>
              <a:ext cx="48577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919ADA6-1FA4-1D6D-6B45-B740E1525713}"/>
              </a:ext>
            </a:extLst>
          </p:cNvPr>
          <p:cNvGrpSpPr/>
          <p:nvPr/>
        </p:nvGrpSpPr>
        <p:grpSpPr>
          <a:xfrm>
            <a:off x="6756524" y="5612021"/>
            <a:ext cx="1007708" cy="1007708"/>
            <a:chOff x="6756524" y="5626535"/>
            <a:chExt cx="1007708" cy="100770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D8F5B58-1301-07B2-41C8-C2991ADBB8CE}"/>
                </a:ext>
              </a:extLst>
            </p:cNvPr>
            <p:cNvGrpSpPr/>
            <p:nvPr/>
          </p:nvGrpSpPr>
          <p:grpSpPr>
            <a:xfrm>
              <a:off x="6756524" y="5626535"/>
              <a:ext cx="1007708" cy="1007708"/>
              <a:chOff x="6319847" y="1279765"/>
              <a:chExt cx="1731796" cy="1731797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F015BA21-9955-B66C-9338-26A9EA9121AB}"/>
                  </a:ext>
                </a:extLst>
              </p:cNvPr>
              <p:cNvSpPr/>
              <p:nvPr/>
            </p:nvSpPr>
            <p:spPr>
              <a:xfrm>
                <a:off x="6319847" y="1279765"/>
                <a:ext cx="1731796" cy="17317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F79BA95B-FAFC-F702-551F-03F7639EC5F2}"/>
                  </a:ext>
                </a:extLst>
              </p:cNvPr>
              <p:cNvSpPr/>
              <p:nvPr/>
            </p:nvSpPr>
            <p:spPr>
              <a:xfrm>
                <a:off x="6444484" y="1402695"/>
                <a:ext cx="1482522" cy="14825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9226" name="Picture 10" descr="Lean Manufacturing Vector Images (over 720)">
              <a:extLst>
                <a:ext uri="{FF2B5EF4-FFF2-40B4-BE49-F238E27FC236}">
                  <a16:creationId xmlns:a16="http://schemas.microsoft.com/office/drawing/2014/main" id="{35F99F73-09A9-2555-057E-911E12E21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522" y="5892266"/>
              <a:ext cx="483742" cy="474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D5369E-998A-67CC-97B8-41A7E9B2E0D1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20</a:t>
            </a:fld>
            <a:endParaRPr lang="ru-RU" sz="1000" dirty="0"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C00C680-86A7-97BC-1655-EBD9C729EA1B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F0996B-C793-4547-FC41-628C65C74D40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03 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</a:rPr>
                <a:t>보유 기술력 및 솔루션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C3722EE-A18D-F001-B899-097274D4E09C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0D309AE-C80E-C375-9B47-1E5E81437704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DDE527-B08E-0182-BCCE-D578FE8327D6}"/>
              </a:ext>
            </a:extLst>
          </p:cNvPr>
          <p:cNvSpPr/>
          <p:nvPr/>
        </p:nvSpPr>
        <p:spPr>
          <a:xfrm>
            <a:off x="7836756" y="1033420"/>
            <a:ext cx="36865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SPC &amp; DIGITAL MONITORING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BD2A0C-BC5F-C17E-FC0F-06FB9A73C716}"/>
              </a:ext>
            </a:extLst>
          </p:cNvPr>
          <p:cNvSpPr/>
          <p:nvPr/>
        </p:nvSpPr>
        <p:spPr>
          <a:xfrm>
            <a:off x="7836756" y="2257900"/>
            <a:ext cx="36865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ISO CERTIFICATIONS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CEAA86-52F8-1931-7323-8D7651EC1204}"/>
              </a:ext>
            </a:extLst>
          </p:cNvPr>
          <p:cNvSpPr/>
          <p:nvPr/>
        </p:nvSpPr>
        <p:spPr>
          <a:xfrm>
            <a:off x="7836756" y="3463581"/>
            <a:ext cx="36865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INSPECTION &amp; TESTING CAPABILITIES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2E3886-3111-A816-14B3-155892ADF2A0}"/>
              </a:ext>
            </a:extLst>
          </p:cNvPr>
          <p:cNvSpPr/>
          <p:nvPr/>
        </p:nvSpPr>
        <p:spPr>
          <a:xfrm>
            <a:off x="7836756" y="4687068"/>
            <a:ext cx="36865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AUTOMATED QUALITY CONTROL SYSTEMS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C6913E-D2BB-392F-3903-6566881C3E62}"/>
              </a:ext>
            </a:extLst>
          </p:cNvPr>
          <p:cNvSpPr/>
          <p:nvPr/>
        </p:nvSpPr>
        <p:spPr>
          <a:xfrm>
            <a:off x="7836756" y="5926531"/>
            <a:ext cx="36865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LEAN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MANUFACTURING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442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biLevel thresh="75000"/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  <a14:imgEffect>
                      <a14:brightnessContrast bright="-22000" contras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E5C688-EB89-DD5D-1356-C8AE379625F6}"/>
              </a:ext>
            </a:extLst>
          </p:cNvPr>
          <p:cNvSpPr/>
          <p:nvPr/>
        </p:nvSpPr>
        <p:spPr>
          <a:xfrm>
            <a:off x="4611781" y="4445000"/>
            <a:ext cx="737365" cy="93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04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BF25F-299A-3F09-A940-027931D2FD1B}"/>
              </a:ext>
            </a:extLst>
          </p:cNvPr>
          <p:cNvSpPr/>
          <p:nvPr/>
        </p:nvSpPr>
        <p:spPr>
          <a:xfrm>
            <a:off x="5349147" y="4445000"/>
            <a:ext cx="6515894" cy="93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rgbClr val="122234"/>
                </a:solidFill>
                <a:latin typeface="Montserrat SemiBold" panose="00000700000000000000" pitchFamily="2" charset="0"/>
              </a:rPr>
              <a:t>Turnkey Project Execution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12D736-7478-C234-D034-630F6BCE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7" y="6164842"/>
            <a:ext cx="965055" cy="445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21037-16EF-0FEE-457F-4985CEC7BD56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21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474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7CEF89F1-46F4-6ADF-72F8-30E465D34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7000"/>
                    </a14:imgEffect>
                  </a14:imgLayer>
                </a14:imgProps>
              </a:ext>
            </a:extLst>
          </a:blip>
          <a:srcRect l="35195" r="12862"/>
          <a:stretch/>
        </p:blipFill>
        <p:spPr>
          <a:xfrm>
            <a:off x="0" y="1"/>
            <a:ext cx="5346700" cy="685800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CC3AD5D-1F4A-7E2F-6209-7B5C85182B1B}"/>
              </a:ext>
            </a:extLst>
          </p:cNvPr>
          <p:cNvSpPr/>
          <p:nvPr/>
        </p:nvSpPr>
        <p:spPr>
          <a:xfrm rot="10800000">
            <a:off x="-2" y="0"/>
            <a:ext cx="5346699" cy="4064000"/>
          </a:xfrm>
          <a:prstGeom prst="rect">
            <a:avLst/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rgbClr val="12223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A2F2DD-8EB5-FA90-ED74-9D4169282B7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795C42-A436-733B-CE7C-7C16ECB180C5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04  Turnkey Project Execution</a:t>
              </a:r>
              <a:endParaRPr lang="ko-KR" altLang="en-US" sz="1200" dirty="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BAC7F6-6A61-4331-4FDC-19B0E05004E3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96168F-8F50-348E-2F0D-7470C434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2AE34EF-A40D-7C1F-B0C3-367F2085D2FD}"/>
              </a:ext>
            </a:extLst>
          </p:cNvPr>
          <p:cNvSpPr/>
          <p:nvPr/>
        </p:nvSpPr>
        <p:spPr>
          <a:xfrm>
            <a:off x="5985232" y="967261"/>
            <a:ext cx="4939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루멕스</a:t>
            </a:r>
            <a:r>
              <a:rPr kumimoji="1" lang="ko-KR" altLang="en-US" sz="2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턴키 솔루션 </a:t>
            </a:r>
            <a:r>
              <a:rPr kumimoji="1" lang="en-US" altLang="ko-KR" sz="2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(TURNKEY SOLUTION)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30EB84-2258-61E1-C827-8AD595A0CE7C}"/>
              </a:ext>
            </a:extLst>
          </p:cNvPr>
          <p:cNvSpPr/>
          <p:nvPr/>
        </p:nvSpPr>
        <p:spPr>
          <a:xfrm>
            <a:off x="6023332" y="1538281"/>
            <a:ext cx="4720868" cy="177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kumimoji="1" lang="ko-KR" altLang="en-US" sz="10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루멕스는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자동차 제조업체 및 부품 공급업체에 신뢰할 수 있는 최첨단 기술 장비를</a:t>
            </a:r>
            <a:b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제공합니다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.</a:t>
            </a: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장비 공급 범위는 타당성 조사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(Feasibility Study) 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부터 대량 생산 출시에 이르는 모든 </a:t>
            </a:r>
            <a:b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단계를 포함합니다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.</a:t>
            </a: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장비 공급의 목표는 최소 비용으로 최대 생산성과 최고의 품질을 달성하는 것입니다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.</a:t>
            </a: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프로젝트가 진행되는 동안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0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루멕스는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고객의 요청을 기반으로 프로젝트의 모든 </a:t>
            </a:r>
            <a:b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과정을 책임지고 관리합니다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B15C598-9DE2-A99B-5F96-3EF6365D46C4}"/>
              </a:ext>
            </a:extLst>
          </p:cNvPr>
          <p:cNvSpPr/>
          <p:nvPr/>
        </p:nvSpPr>
        <p:spPr>
          <a:xfrm>
            <a:off x="503431" y="891950"/>
            <a:ext cx="4843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TURNKEY SUPPLY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5656E17-D341-5FA9-3731-1828BCB5ECD5}"/>
              </a:ext>
            </a:extLst>
          </p:cNvPr>
          <p:cNvSpPr/>
          <p:nvPr/>
        </p:nvSpPr>
        <p:spPr>
          <a:xfrm>
            <a:off x="5985232" y="3927446"/>
            <a:ext cx="5082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루멕스</a:t>
            </a:r>
            <a:r>
              <a:rPr kumimoji="1" lang="ko-KR" altLang="en-US" sz="2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</a:t>
            </a:r>
            <a:r>
              <a:rPr kumimoji="1" lang="en-US" altLang="ko-KR" sz="2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BIW &amp; GA </a:t>
            </a:r>
            <a:r>
              <a:rPr kumimoji="1" lang="ko-KR" altLang="en-US" sz="2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플랜트 전략</a:t>
            </a:r>
            <a:endParaRPr kumimoji="1" lang="en-US" altLang="ko-KR" sz="2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E27E55-4CBE-264B-8877-34B9A0AA272F}"/>
              </a:ext>
            </a:extLst>
          </p:cNvPr>
          <p:cNvSpPr/>
          <p:nvPr/>
        </p:nvSpPr>
        <p:spPr>
          <a:xfrm>
            <a:off x="6023332" y="4518987"/>
            <a:ext cx="5043996" cy="1601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최적의 타이밍을 고려한 생산 시스템 구축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재사용 가능한 장비를 활용한 모델 변경 비용 최소화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유연성과 유지보수를 고려한 </a:t>
            </a:r>
            <a:r>
              <a:rPr kumimoji="1" lang="ko-KR" altLang="en-US" sz="10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컴팩트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이송 시스템 적용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공장 시뮬레이션을 통한 디지털 제조 시스템 구형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대규모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S. E. (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동시 공학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)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활동 추진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B2B06-1DD8-78A9-E4BF-474BC3B4B1D2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22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9864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A2F2DD-8EB5-FA90-ED74-9D4169282B7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795C42-A436-733B-CE7C-7C16ECB180C5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04  Turnkey Project Execution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BAC7F6-6A61-4331-4FDC-19B0E05004E3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96168F-8F50-348E-2F0D-7470C434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B15C598-9DE2-A99B-5F96-3EF6365D46C4}"/>
              </a:ext>
            </a:extLst>
          </p:cNvPr>
          <p:cNvSpPr/>
          <p:nvPr/>
        </p:nvSpPr>
        <p:spPr>
          <a:xfrm>
            <a:off x="503430" y="891950"/>
            <a:ext cx="87927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122234"/>
                </a:solidFill>
                <a:latin typeface="Montserrat SemiBold" panose="00000700000000000000" pitchFamily="2" charset="0"/>
              </a:rPr>
              <a:t>프로젝트 실행 전략 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Montserrat SemiBold" panose="00000700000000000000" pitchFamily="2" charset="0"/>
              </a:rPr>
              <a:t>PROJECT EXECUTION STRATEGY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1B3DBC3-8FAE-3444-5F81-B5DAB6E7B36A}"/>
              </a:ext>
            </a:extLst>
          </p:cNvPr>
          <p:cNvGrpSpPr/>
          <p:nvPr/>
        </p:nvGrpSpPr>
        <p:grpSpPr>
          <a:xfrm>
            <a:off x="732153" y="2879015"/>
            <a:ext cx="10707372" cy="2513020"/>
            <a:chOff x="1841498" y="3151180"/>
            <a:chExt cx="11205036" cy="2513020"/>
          </a:xfrm>
        </p:grpSpPr>
        <p:sp>
          <p:nvSpPr>
            <p:cNvPr id="25" name="막힌 원호 24">
              <a:extLst>
                <a:ext uri="{FF2B5EF4-FFF2-40B4-BE49-F238E27FC236}">
                  <a16:creationId xmlns:a16="http://schemas.microsoft.com/office/drawing/2014/main" id="{3AA38E75-9214-E8BE-488E-78164D88384E}"/>
                </a:ext>
              </a:extLst>
            </p:cNvPr>
            <p:cNvSpPr/>
            <p:nvPr/>
          </p:nvSpPr>
          <p:spPr>
            <a:xfrm>
              <a:off x="1841498" y="3151180"/>
              <a:ext cx="2489202" cy="2513020"/>
            </a:xfrm>
            <a:prstGeom prst="blockArc">
              <a:avLst>
                <a:gd name="adj1" fmla="val 10800000"/>
                <a:gd name="adj2" fmla="val 0"/>
                <a:gd name="adj3" fmla="val 12435"/>
              </a:avLst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8" name="막힌 원호 27">
              <a:extLst>
                <a:ext uri="{FF2B5EF4-FFF2-40B4-BE49-F238E27FC236}">
                  <a16:creationId xmlns:a16="http://schemas.microsoft.com/office/drawing/2014/main" id="{7165BDF2-783C-4E68-DD83-E3E7FA488518}"/>
                </a:ext>
              </a:extLst>
            </p:cNvPr>
            <p:cNvSpPr/>
            <p:nvPr/>
          </p:nvSpPr>
          <p:spPr>
            <a:xfrm>
              <a:off x="6199415" y="3151180"/>
              <a:ext cx="2489202" cy="2513020"/>
            </a:xfrm>
            <a:prstGeom prst="blockArc">
              <a:avLst>
                <a:gd name="adj1" fmla="val 10800000"/>
                <a:gd name="adj2" fmla="val 0"/>
                <a:gd name="adj3" fmla="val 12435"/>
              </a:avLst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9" name="막힌 원호 28">
              <a:extLst>
                <a:ext uri="{FF2B5EF4-FFF2-40B4-BE49-F238E27FC236}">
                  <a16:creationId xmlns:a16="http://schemas.microsoft.com/office/drawing/2014/main" id="{6D58D1FA-5562-42B2-A5D9-A0C149C95BB9}"/>
                </a:ext>
              </a:extLst>
            </p:cNvPr>
            <p:cNvSpPr/>
            <p:nvPr/>
          </p:nvSpPr>
          <p:spPr>
            <a:xfrm>
              <a:off x="10557332" y="3151180"/>
              <a:ext cx="2489202" cy="2513020"/>
            </a:xfrm>
            <a:prstGeom prst="blockArc">
              <a:avLst>
                <a:gd name="adj1" fmla="val 10800000"/>
                <a:gd name="adj2" fmla="val 0"/>
                <a:gd name="adj3" fmla="val 12435"/>
              </a:avLst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0" name="막힌 원호 29">
              <a:extLst>
                <a:ext uri="{FF2B5EF4-FFF2-40B4-BE49-F238E27FC236}">
                  <a16:creationId xmlns:a16="http://schemas.microsoft.com/office/drawing/2014/main" id="{1F3BB0E9-16D2-4DF6-0A08-7101F84070A4}"/>
                </a:ext>
              </a:extLst>
            </p:cNvPr>
            <p:cNvSpPr/>
            <p:nvPr/>
          </p:nvSpPr>
          <p:spPr>
            <a:xfrm flipV="1">
              <a:off x="4020457" y="3151180"/>
              <a:ext cx="2489202" cy="2513020"/>
            </a:xfrm>
            <a:prstGeom prst="blockArc">
              <a:avLst>
                <a:gd name="adj1" fmla="val 10800000"/>
                <a:gd name="adj2" fmla="val 0"/>
                <a:gd name="adj3" fmla="val 12435"/>
              </a:avLst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1" name="막힌 원호 30">
              <a:extLst>
                <a:ext uri="{FF2B5EF4-FFF2-40B4-BE49-F238E27FC236}">
                  <a16:creationId xmlns:a16="http://schemas.microsoft.com/office/drawing/2014/main" id="{5BF05673-53F3-7518-A93F-18E91330CE62}"/>
                </a:ext>
              </a:extLst>
            </p:cNvPr>
            <p:cNvSpPr/>
            <p:nvPr/>
          </p:nvSpPr>
          <p:spPr>
            <a:xfrm flipV="1">
              <a:off x="8378374" y="3151180"/>
              <a:ext cx="2489202" cy="2513020"/>
            </a:xfrm>
            <a:prstGeom prst="blockArc">
              <a:avLst>
                <a:gd name="adj1" fmla="val 10800000"/>
                <a:gd name="adj2" fmla="val 0"/>
                <a:gd name="adj3" fmla="val 12435"/>
              </a:avLst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12E5BF49-ECC4-1B60-180B-64D7AF79296A}"/>
              </a:ext>
            </a:extLst>
          </p:cNvPr>
          <p:cNvSpPr/>
          <p:nvPr/>
        </p:nvSpPr>
        <p:spPr>
          <a:xfrm>
            <a:off x="1027801" y="3156125"/>
            <a:ext cx="1787350" cy="1787350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CAC784D8-88EB-3E15-0ECF-B853A56954B7}"/>
              </a:ext>
            </a:extLst>
          </p:cNvPr>
          <p:cNvSpPr/>
          <p:nvPr/>
        </p:nvSpPr>
        <p:spPr>
          <a:xfrm>
            <a:off x="3110187" y="3327575"/>
            <a:ext cx="1787350" cy="1787350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8CBCDEF1-7B58-A1A6-E0F3-361C592BE0E9}"/>
              </a:ext>
            </a:extLst>
          </p:cNvPr>
          <p:cNvSpPr/>
          <p:nvPr/>
        </p:nvSpPr>
        <p:spPr>
          <a:xfrm>
            <a:off x="5192573" y="3156125"/>
            <a:ext cx="1787350" cy="1787350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2045DEDA-7631-18AF-337E-0D0E809FBF7A}"/>
              </a:ext>
            </a:extLst>
          </p:cNvPr>
          <p:cNvSpPr/>
          <p:nvPr/>
        </p:nvSpPr>
        <p:spPr>
          <a:xfrm>
            <a:off x="7274959" y="3327575"/>
            <a:ext cx="1787350" cy="1787350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9061B83E-ABC1-E31C-A236-EDD89331C696}"/>
              </a:ext>
            </a:extLst>
          </p:cNvPr>
          <p:cNvSpPr/>
          <p:nvPr/>
        </p:nvSpPr>
        <p:spPr>
          <a:xfrm>
            <a:off x="9357344" y="3156125"/>
            <a:ext cx="1787350" cy="1787350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18BF94-2A87-0C18-C0F0-C316E45F9961}"/>
              </a:ext>
            </a:extLst>
          </p:cNvPr>
          <p:cNvSpPr/>
          <p:nvPr/>
        </p:nvSpPr>
        <p:spPr>
          <a:xfrm>
            <a:off x="1073648" y="3699049"/>
            <a:ext cx="169565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철저한</a:t>
            </a:r>
            <a:endParaRPr kumimoji="1" lang="en-US" altLang="ko-KR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프로젝트 관리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53A1CA7-1730-6F0E-1E8E-FE65E903D918}"/>
              </a:ext>
            </a:extLst>
          </p:cNvPr>
          <p:cNvSpPr/>
          <p:nvPr/>
        </p:nvSpPr>
        <p:spPr>
          <a:xfrm>
            <a:off x="879874" y="5095819"/>
            <a:ext cx="2185281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자동차 제조사 맞춤형 운영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종합적인 프로젝트 관리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고객 커뮤니케이션 강화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F7CC03-8288-4565-EB5D-E76A584BFDF2}"/>
              </a:ext>
            </a:extLst>
          </p:cNvPr>
          <p:cNvSpPr/>
          <p:nvPr/>
        </p:nvSpPr>
        <p:spPr>
          <a:xfrm>
            <a:off x="3155830" y="3711141"/>
            <a:ext cx="169565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최고의</a:t>
            </a:r>
            <a:endParaRPr kumimoji="1" lang="en-US" altLang="ko-KR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엔지니어링 및</a:t>
            </a:r>
            <a:endParaRPr kumimoji="1" lang="en-US" altLang="ko-KR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설계 역량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F741B75-CD84-8292-C38D-E309E29A426E}"/>
              </a:ext>
            </a:extLst>
          </p:cNvPr>
          <p:cNvSpPr/>
          <p:nvPr/>
        </p:nvSpPr>
        <p:spPr>
          <a:xfrm>
            <a:off x="5238011" y="3699696"/>
            <a:ext cx="169565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다운사이징</a:t>
            </a:r>
            <a:endParaRPr kumimoji="1" lang="en-US" altLang="ko-KR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&amp;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아웃소싱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4BB2B7-5E3A-C8A1-B6BC-3B2D50E4A4BE}"/>
              </a:ext>
            </a:extLst>
          </p:cNvPr>
          <p:cNvSpPr/>
          <p:nvPr/>
        </p:nvSpPr>
        <p:spPr>
          <a:xfrm>
            <a:off x="7320193" y="3860687"/>
            <a:ext cx="169565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제조공정</a:t>
            </a:r>
            <a:endParaRPr kumimoji="1" lang="en-US" altLang="ko-KR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관리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EFFA908-A1D2-9B39-4317-33F79DEC40A0}"/>
              </a:ext>
            </a:extLst>
          </p:cNvPr>
          <p:cNvSpPr/>
          <p:nvPr/>
        </p:nvSpPr>
        <p:spPr>
          <a:xfrm>
            <a:off x="9402375" y="3699049"/>
            <a:ext cx="169565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전문적인</a:t>
            </a:r>
            <a:endParaRPr kumimoji="1" lang="en-US" altLang="ko-KR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현장 서비스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9A03C7E-8F87-04A1-0FE0-34673F3A510D}"/>
              </a:ext>
            </a:extLst>
          </p:cNvPr>
          <p:cNvSpPr/>
          <p:nvPr/>
        </p:nvSpPr>
        <p:spPr>
          <a:xfrm>
            <a:off x="5090495" y="5095819"/>
            <a:ext cx="1880715" cy="758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비용절감 </a:t>
            </a: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/ </a:t>
            </a: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신속한 대응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Light" panose="00000400000000000000" pitchFamily="2" charset="-52"/>
              <a:ea typeface="맑은 고딕" panose="020B0503020000020004" pitchFamily="34" charset="-127"/>
            </a:endParaRPr>
          </a:p>
          <a:p>
            <a:pPr marL="72000" indent="-7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전문 협력업체 활용</a:t>
            </a:r>
            <a:b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</a:b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- </a:t>
            </a: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설계</a:t>
            </a: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, </a:t>
            </a: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제조</a:t>
            </a: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, </a:t>
            </a: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전기제어 등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Light" panose="00000400000000000000" pitchFamily="2" charset="-52"/>
              <a:ea typeface="맑은 고딕" panose="020B05030200000200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49CC28-80E8-60F0-D8C8-B3059D65010A}"/>
              </a:ext>
            </a:extLst>
          </p:cNvPr>
          <p:cNvSpPr/>
          <p:nvPr/>
        </p:nvSpPr>
        <p:spPr>
          <a:xfrm>
            <a:off x="9296142" y="5095819"/>
            <a:ext cx="1897740" cy="758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장비 설치 및 시운전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Light" panose="00000400000000000000" pitchFamily="2" charset="-52"/>
              <a:ea typeface="맑은 고딕" panose="020B0503020000020004" pitchFamily="34" charset="-127"/>
            </a:endParaRPr>
          </a:p>
          <a:p>
            <a:pPr marL="72000" indent="-7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품질 개선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Light" panose="00000400000000000000" pitchFamily="2" charset="-52"/>
              <a:ea typeface="맑은 고딕" panose="020B0503020000020004" pitchFamily="34" charset="-127"/>
            </a:endParaRPr>
          </a:p>
          <a:p>
            <a:pPr marL="72000" indent="-7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장비 신뢰성 확보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517F4DA-60F8-46EF-03D6-B86ACD3FA219}"/>
              </a:ext>
            </a:extLst>
          </p:cNvPr>
          <p:cNvSpPr/>
          <p:nvPr/>
        </p:nvSpPr>
        <p:spPr>
          <a:xfrm>
            <a:off x="2937142" y="2104262"/>
            <a:ext cx="2153353" cy="989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고급 전문 인력 </a:t>
            </a: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/ </a:t>
            </a: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기술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Light" panose="00000400000000000000" pitchFamily="2" charset="-52"/>
              <a:ea typeface="맑은 고딕" panose="020B0503020000020004" pitchFamily="34" charset="-127"/>
            </a:endParaRPr>
          </a:p>
          <a:p>
            <a:pPr marL="72000" indent="-7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가상 엔지니어링 활용</a:t>
            </a:r>
            <a:b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</a:b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- </a:t>
            </a: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시뮬레이션 및 </a:t>
            </a: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OLP </a:t>
            </a: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포함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Light" panose="00000400000000000000" pitchFamily="2" charset="-52"/>
              <a:ea typeface="맑은 고딕" panose="020B0503020000020004" pitchFamily="34" charset="-127"/>
            </a:endParaRPr>
          </a:p>
          <a:p>
            <a:pPr marL="72000" indent="-7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최적의 엔지니어링 </a:t>
            </a:r>
            <a:r>
              <a:rPr kumimoji="1" lang="ko-KR" altLang="en-US" sz="10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솔수션</a:t>
            </a: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 제공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Light" panose="00000400000000000000" pitchFamily="2" charset="-52"/>
              <a:ea typeface="맑은 고딕" panose="020B05030200000200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2310C8-D290-9E68-AE1F-56C37109C5A0}"/>
              </a:ext>
            </a:extLst>
          </p:cNvPr>
          <p:cNvSpPr/>
          <p:nvPr/>
        </p:nvSpPr>
        <p:spPr>
          <a:xfrm>
            <a:off x="7172064" y="2104262"/>
            <a:ext cx="1980308" cy="758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NORM </a:t>
            </a: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및 고객 요구사항 공유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Light" panose="00000400000000000000" pitchFamily="2" charset="-52"/>
              <a:ea typeface="맑은 고딕" panose="020B0503020000020004" pitchFamily="34" charset="-127"/>
            </a:endParaRPr>
          </a:p>
          <a:p>
            <a:pPr marL="72000" indent="-7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시간 및 품질 관리</a:t>
            </a:r>
            <a:endParaRPr kumimoji="1" lang="en-US" altLang="ko-KR" sz="10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Montserrat Light" panose="00000400000000000000" pitchFamily="2" charset="-52"/>
              <a:ea typeface="맑은 고딕" panose="020B0503020000020004" pitchFamily="34" charset="-127"/>
            </a:endParaRPr>
          </a:p>
          <a:p>
            <a:pPr marL="72000" indent="-7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Light" panose="00000400000000000000" pitchFamily="2" charset="-52"/>
                <a:ea typeface="맑은 고딕" panose="020B0503020000020004" pitchFamily="34" charset="-127"/>
              </a:rPr>
              <a:t>오류 방지 시스템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B128D-05AB-8049-F3EA-9C0D9323F0CB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23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2152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A2F2DD-8EB5-FA90-ED74-9D4169282B7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795C42-A436-733B-CE7C-7C16ECB180C5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04  Turnkey Project Execution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BAC7F6-6A61-4331-4FDC-19B0E05004E3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96168F-8F50-348E-2F0D-7470C434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B15C598-9DE2-A99B-5F96-3EF6365D46C4}"/>
              </a:ext>
            </a:extLst>
          </p:cNvPr>
          <p:cNvSpPr/>
          <p:nvPr/>
        </p:nvSpPr>
        <p:spPr>
          <a:xfrm>
            <a:off x="6735382" y="1133272"/>
            <a:ext cx="4717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프로젝트 실행 조직</a:t>
            </a:r>
          </a:p>
        </p:txBody>
      </p:sp>
      <p:pic>
        <p:nvPicPr>
          <p:cNvPr id="12290" name="Picture 2" descr="Organization chart icon design in blue circle. 14441097 PNG">
            <a:extLst>
              <a:ext uri="{FF2B5EF4-FFF2-40B4-BE49-F238E27FC236}">
                <a16:creationId xmlns:a16="http://schemas.microsoft.com/office/drawing/2014/main" id="{0F6BA861-6B73-81FB-DC12-85A7CE93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396" y="1803027"/>
            <a:ext cx="1546566" cy="154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89" name="그룹 12288">
            <a:extLst>
              <a:ext uri="{FF2B5EF4-FFF2-40B4-BE49-F238E27FC236}">
                <a16:creationId xmlns:a16="http://schemas.microsoft.com/office/drawing/2014/main" id="{6482BC0A-99B4-8C5B-3418-A872E38DB601}"/>
              </a:ext>
            </a:extLst>
          </p:cNvPr>
          <p:cNvGrpSpPr/>
          <p:nvPr/>
        </p:nvGrpSpPr>
        <p:grpSpPr>
          <a:xfrm>
            <a:off x="777038" y="1541939"/>
            <a:ext cx="9902676" cy="4592159"/>
            <a:chOff x="587524" y="1541939"/>
            <a:chExt cx="9902676" cy="4592159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17BC5D7-1905-B6E6-082E-32C1F9235F17}"/>
                </a:ext>
              </a:extLst>
            </p:cNvPr>
            <p:cNvGrpSpPr/>
            <p:nvPr/>
          </p:nvGrpSpPr>
          <p:grpSpPr>
            <a:xfrm>
              <a:off x="587524" y="1541939"/>
              <a:ext cx="9902676" cy="4592159"/>
              <a:chOff x="587524" y="1541939"/>
              <a:chExt cx="9902676" cy="4146997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E0F5AE1-5CC9-ECD9-0F31-42B368390FAF}"/>
                  </a:ext>
                </a:extLst>
              </p:cNvPr>
              <p:cNvSpPr/>
              <p:nvPr/>
            </p:nvSpPr>
            <p:spPr>
              <a:xfrm>
                <a:off x="3888416" y="1541939"/>
                <a:ext cx="1650446" cy="6859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400" dirty="0">
                    <a:solidFill>
                      <a:srgbClr val="122234"/>
                    </a:solidFill>
                    <a:latin typeface="Montserrat Bold" panose="00000800000000000000" charset="0"/>
                  </a:rPr>
                  <a:t>Project</a:t>
                </a:r>
              </a:p>
              <a:p>
                <a:pPr algn="ctr"/>
                <a:r>
                  <a:rPr lang="en-US" sz="1400" dirty="0">
                    <a:solidFill>
                      <a:srgbClr val="122234"/>
                    </a:solidFill>
                    <a:latin typeface="Montserrat Bold" panose="00000800000000000000" charset="0"/>
                  </a:rPr>
                  <a:t>Management</a:t>
                </a:r>
              </a:p>
              <a:p>
                <a:pPr algn="ctr"/>
                <a:endParaRPr lang="ru-RU" sz="1400" dirty="0">
                  <a:solidFill>
                    <a:srgbClr val="122234"/>
                  </a:solidFill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5AB41399-E43A-9221-3EFE-B5A8250261A6}"/>
                  </a:ext>
                </a:extLst>
              </p:cNvPr>
              <p:cNvSpPr/>
              <p:nvPr/>
            </p:nvSpPr>
            <p:spPr>
              <a:xfrm>
                <a:off x="2237970" y="2696922"/>
                <a:ext cx="1650446" cy="6859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Front &amp; Back Office</a:t>
                </a:r>
              </a:p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Support</a:t>
                </a:r>
              </a:p>
              <a:p>
                <a:pPr algn="ctr"/>
                <a:endParaRPr lang="ru-RU" sz="1000" dirty="0">
                  <a:solidFill>
                    <a:srgbClr val="122234"/>
                  </a:solidFill>
                  <a:latin typeface="+mj-lt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E2CAAA2-2BE0-D65E-D3E6-6728C15D40D6}"/>
                  </a:ext>
                </a:extLst>
              </p:cNvPr>
              <p:cNvSpPr/>
              <p:nvPr/>
            </p:nvSpPr>
            <p:spPr>
              <a:xfrm>
                <a:off x="5538862" y="2696922"/>
                <a:ext cx="1650446" cy="6859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Procurement</a:t>
                </a:r>
              </a:p>
              <a:p>
                <a:pPr algn="ctr"/>
                <a:endParaRPr lang="ru-RU" sz="1000" dirty="0">
                  <a:solidFill>
                    <a:srgbClr val="122234"/>
                  </a:solidFill>
                  <a:latin typeface="+mj-lt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0EDE03C1-5E6B-24FF-B741-92CA17FEB60E}"/>
                  </a:ext>
                </a:extLst>
              </p:cNvPr>
              <p:cNvSpPr/>
              <p:nvPr/>
            </p:nvSpPr>
            <p:spPr>
              <a:xfrm>
                <a:off x="3888416" y="4014244"/>
                <a:ext cx="1650446" cy="68594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Equipment</a:t>
                </a:r>
              </a:p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Design</a:t>
                </a:r>
              </a:p>
              <a:p>
                <a:pPr algn="ctr"/>
                <a:endParaRPr lang="ru-RU" sz="1000" dirty="0">
                  <a:solidFill>
                    <a:srgbClr val="122234"/>
                  </a:solidFill>
                  <a:latin typeface="+mj-lt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806A586B-6A17-3A3A-CE1E-962DF11C80EA}"/>
                  </a:ext>
                </a:extLst>
              </p:cNvPr>
              <p:cNvSpPr/>
              <p:nvPr/>
            </p:nvSpPr>
            <p:spPr>
              <a:xfrm>
                <a:off x="7189308" y="4014244"/>
                <a:ext cx="1650446" cy="6859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Quality Engineering</a:t>
                </a:r>
              </a:p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&amp; Execution</a:t>
                </a:r>
              </a:p>
              <a:p>
                <a:pPr algn="ctr"/>
                <a:endParaRPr lang="ru-RU" sz="1000" dirty="0">
                  <a:solidFill>
                    <a:srgbClr val="122234"/>
                  </a:solidFill>
                  <a:latin typeface="+mj-lt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74F003ED-02E6-1201-11BC-8A627A3436DB}"/>
                  </a:ext>
                </a:extLst>
              </p:cNvPr>
              <p:cNvSpPr/>
              <p:nvPr/>
            </p:nvSpPr>
            <p:spPr>
              <a:xfrm>
                <a:off x="587524" y="4014244"/>
                <a:ext cx="1650446" cy="6859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System Development /</a:t>
                </a:r>
              </a:p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Process Engineering</a:t>
                </a:r>
              </a:p>
              <a:p>
                <a:pPr algn="ctr"/>
                <a:endParaRPr lang="ru-RU" sz="1000" dirty="0">
                  <a:solidFill>
                    <a:srgbClr val="122234"/>
                  </a:solidFill>
                  <a:latin typeface="+mj-lt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3DDABC66-0B39-2A17-2794-EAAD3A71F1EC}"/>
                  </a:ext>
                </a:extLst>
              </p:cNvPr>
              <p:cNvSpPr/>
              <p:nvPr/>
            </p:nvSpPr>
            <p:spPr>
              <a:xfrm>
                <a:off x="2237970" y="5002993"/>
                <a:ext cx="1650446" cy="68594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Electrical Control</a:t>
                </a:r>
              </a:p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Design &amp; </a:t>
                </a:r>
                <a:r>
                  <a:rPr lang="en-US" sz="1000" dirty="0" err="1">
                    <a:solidFill>
                      <a:srgbClr val="122234"/>
                    </a:solidFill>
                    <a:latin typeface="+mj-lt"/>
                  </a:rPr>
                  <a:t>Mfg</a:t>
                </a:r>
                <a:endParaRPr lang="en-US" sz="1000" dirty="0">
                  <a:solidFill>
                    <a:srgbClr val="122234"/>
                  </a:solidFill>
                  <a:latin typeface="+mj-lt"/>
                </a:endParaRPr>
              </a:p>
              <a:p>
                <a:pPr algn="ctr"/>
                <a:endParaRPr lang="ru-RU" sz="1000" dirty="0">
                  <a:solidFill>
                    <a:srgbClr val="122234"/>
                  </a:solidFill>
                  <a:latin typeface="+mj-lt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78118EC-65EE-92B6-D94D-2FFF72C18098}"/>
                  </a:ext>
                </a:extLst>
              </p:cNvPr>
              <p:cNvSpPr/>
              <p:nvPr/>
            </p:nvSpPr>
            <p:spPr>
              <a:xfrm>
                <a:off x="5538862" y="5002993"/>
                <a:ext cx="1650446" cy="68594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Equipment Mfg.</a:t>
                </a:r>
              </a:p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Installation &amp;</a:t>
                </a:r>
              </a:p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Commissioning</a:t>
                </a:r>
              </a:p>
              <a:p>
                <a:pPr algn="ctr"/>
                <a:endParaRPr lang="ru-RU" sz="1000" dirty="0">
                  <a:solidFill>
                    <a:srgbClr val="122234"/>
                  </a:solidFill>
                  <a:latin typeface="+mj-lt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75375CF-5EBE-73D4-BCD5-F4020F3F0185}"/>
                  </a:ext>
                </a:extLst>
              </p:cNvPr>
              <p:cNvSpPr/>
              <p:nvPr/>
            </p:nvSpPr>
            <p:spPr>
              <a:xfrm>
                <a:off x="8839754" y="5002993"/>
                <a:ext cx="1650446" cy="68594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Ramp-up Support,</a:t>
                </a:r>
              </a:p>
              <a:p>
                <a:pPr algn="ctr"/>
                <a:r>
                  <a:rPr lang="en-US" sz="1000" dirty="0">
                    <a:solidFill>
                      <a:srgbClr val="122234"/>
                    </a:solidFill>
                    <a:latin typeface="+mj-lt"/>
                  </a:rPr>
                  <a:t>A/S</a:t>
                </a:r>
              </a:p>
              <a:p>
                <a:pPr algn="ctr"/>
                <a:endParaRPr lang="en-US" sz="1000" dirty="0">
                  <a:solidFill>
                    <a:srgbClr val="122234"/>
                  </a:solidFill>
                  <a:latin typeface="+mj-lt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55850747-4DED-D429-8E9F-BDA8A680A3A4}"/>
                  </a:ext>
                </a:extLst>
              </p:cNvPr>
              <p:cNvCxnSpPr>
                <a:stCxn id="6" idx="2"/>
                <a:endCxn id="9" idx="0"/>
              </p:cNvCxnSpPr>
              <p:nvPr/>
            </p:nvCxnSpPr>
            <p:spPr>
              <a:xfrm>
                <a:off x="4713639" y="2227882"/>
                <a:ext cx="0" cy="1786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93F94514-EBC6-E925-6E2C-019BA95D826F}"/>
                  </a:ext>
                </a:extLst>
              </p:cNvPr>
              <p:cNvCxnSpPr>
                <a:cxnSpLocks/>
                <a:stCxn id="13" idx="0"/>
                <a:endCxn id="16" idx="0"/>
              </p:cNvCxnSpPr>
              <p:nvPr/>
            </p:nvCxnSpPr>
            <p:spPr>
              <a:xfrm rot="16200000" flipH="1">
                <a:off x="5044487" y="382503"/>
                <a:ext cx="988749" cy="8252230"/>
              </a:xfrm>
              <a:prstGeom prst="bentConnector3">
                <a:avLst>
                  <a:gd name="adj1" fmla="val -381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94A1F06-EE99-89D2-4C38-09AF20C1470B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V="1">
                <a:off x="6364085" y="3648196"/>
                <a:ext cx="0" cy="13547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D639E9B-484C-8835-9265-F38375B301BD}"/>
                  </a:ext>
                </a:extLst>
              </p:cNvPr>
              <p:cNvCxnSpPr>
                <a:stCxn id="7" idx="3"/>
                <a:endCxn id="8" idx="1"/>
              </p:cNvCxnSpPr>
              <p:nvPr/>
            </p:nvCxnSpPr>
            <p:spPr>
              <a:xfrm>
                <a:off x="3888416" y="3039894"/>
                <a:ext cx="16504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258CAFFB-C76F-4E8C-D120-DDC8D30E3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86099" y="3655799"/>
                <a:ext cx="0" cy="13471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7" name="사각형: 둥근 모서리 12296">
                <a:extLst>
                  <a:ext uri="{FF2B5EF4-FFF2-40B4-BE49-F238E27FC236}">
                    <a16:creationId xmlns:a16="http://schemas.microsoft.com/office/drawing/2014/main" id="{F194ED86-9F6D-9700-C636-AF232DE670D0}"/>
                  </a:ext>
                </a:extLst>
              </p:cNvPr>
              <p:cNvSpPr/>
              <p:nvPr/>
            </p:nvSpPr>
            <p:spPr>
              <a:xfrm>
                <a:off x="587524" y="1541939"/>
                <a:ext cx="628726" cy="2501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ru-RU" sz="1400" dirty="0">
                  <a:solidFill>
                    <a:srgbClr val="122234"/>
                  </a:solidFill>
                </a:endParaRPr>
              </a:p>
            </p:txBody>
          </p:sp>
          <p:sp>
            <p:nvSpPr>
              <p:cNvPr id="12298" name="사각형: 둥근 모서리 12297">
                <a:extLst>
                  <a:ext uri="{FF2B5EF4-FFF2-40B4-BE49-F238E27FC236}">
                    <a16:creationId xmlns:a16="http://schemas.microsoft.com/office/drawing/2014/main" id="{88303A51-1B37-773F-4DF7-890F0FC4007D}"/>
                  </a:ext>
                </a:extLst>
              </p:cNvPr>
              <p:cNvSpPr/>
              <p:nvPr/>
            </p:nvSpPr>
            <p:spPr>
              <a:xfrm>
                <a:off x="587524" y="1882002"/>
                <a:ext cx="628726" cy="25014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ru-RU" sz="1100" dirty="0">
                  <a:solidFill>
                    <a:srgbClr val="122234"/>
                  </a:solidFill>
                  <a:latin typeface="+mj-lt"/>
                </a:endParaRPr>
              </a:p>
            </p:txBody>
          </p:sp>
        </p:grpSp>
        <p:cxnSp>
          <p:nvCxnSpPr>
            <p:cNvPr id="12288" name="직선 연결선 12287">
              <a:extLst>
                <a:ext uri="{FF2B5EF4-FFF2-40B4-BE49-F238E27FC236}">
                  <a16:creationId xmlns:a16="http://schemas.microsoft.com/office/drawing/2014/main" id="{192BA906-D1FD-2FC7-7A62-055818C0CE1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8014531" y="3874293"/>
              <a:ext cx="0" cy="4053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00" name="TextBox 12299">
            <a:extLst>
              <a:ext uri="{FF2B5EF4-FFF2-40B4-BE49-F238E27FC236}">
                <a16:creationId xmlns:a16="http://schemas.microsoft.com/office/drawing/2014/main" id="{35B09790-72FA-CAC1-7C92-F0C57713FB79}"/>
              </a:ext>
            </a:extLst>
          </p:cNvPr>
          <p:cNvSpPr txBox="1"/>
          <p:nvPr/>
        </p:nvSpPr>
        <p:spPr>
          <a:xfrm>
            <a:off x="1405764" y="1556806"/>
            <a:ext cx="19369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9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루멕스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 자체 수행 업무</a:t>
            </a:r>
            <a:endParaRPr kumimoji="1" lang="ru-RU" sz="9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12301" name="TextBox 12300">
            <a:extLst>
              <a:ext uri="{FF2B5EF4-FFF2-40B4-BE49-F238E27FC236}">
                <a16:creationId xmlns:a16="http://schemas.microsoft.com/office/drawing/2014/main" id="{AAD0FFB8-FFD8-415F-6D96-27A6952F48AF}"/>
              </a:ext>
            </a:extLst>
          </p:cNvPr>
          <p:cNvSpPr txBox="1"/>
          <p:nvPr/>
        </p:nvSpPr>
        <p:spPr>
          <a:xfrm>
            <a:off x="1405764" y="1933894"/>
            <a:ext cx="19369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9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루멕스</a:t>
            </a:r>
            <a:r>
              <a:rPr kumimoji="1" lang="en-US" altLang="ko-KR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&amp;</a:t>
            </a:r>
            <a:r>
              <a:rPr kumimoji="1" lang="ko-KR" altLang="en-US" sz="9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협력사 공동 수행 업무</a:t>
            </a:r>
            <a:endParaRPr kumimoji="1" lang="ru-RU" sz="9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605C0-D2D1-6FC3-CA41-C7D1EFF3A35D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24</a:t>
            </a:fld>
            <a:endParaRPr lang="ru-RU" sz="1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B4B269-53A5-E1FC-9736-CE36E0C8426D}"/>
              </a:ext>
            </a:extLst>
          </p:cNvPr>
          <p:cNvSpPr txBox="1"/>
          <p:nvPr/>
        </p:nvSpPr>
        <p:spPr>
          <a:xfrm>
            <a:off x="4077930" y="2072186"/>
            <a:ext cx="1650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프로젝트 총괄 관리부</a:t>
            </a:r>
            <a:endParaRPr lang="ru-RU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49E26-983D-64D2-BA31-FE6A1D061A1A}"/>
              </a:ext>
            </a:extLst>
          </p:cNvPr>
          <p:cNvSpPr txBox="1"/>
          <p:nvPr/>
        </p:nvSpPr>
        <p:spPr>
          <a:xfrm>
            <a:off x="2427484" y="3295154"/>
            <a:ext cx="1650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프론드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&amp;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백오피스 지원</a:t>
            </a:r>
            <a:endParaRPr lang="ru-RU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9BC952-932F-A2A6-2132-C21DADDCACA7}"/>
              </a:ext>
            </a:extLst>
          </p:cNvPr>
          <p:cNvSpPr txBox="1"/>
          <p:nvPr/>
        </p:nvSpPr>
        <p:spPr>
          <a:xfrm>
            <a:off x="5728375" y="3295154"/>
            <a:ext cx="1650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구매 파트</a:t>
            </a:r>
            <a:endParaRPr lang="ru-RU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979D51-BC00-92CE-1EB2-F2342E619111}"/>
              </a:ext>
            </a:extLst>
          </p:cNvPr>
          <p:cNvSpPr txBox="1"/>
          <p:nvPr/>
        </p:nvSpPr>
        <p:spPr>
          <a:xfrm>
            <a:off x="777039" y="4790580"/>
            <a:ext cx="1650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시스템 개발 및 공정 설계</a:t>
            </a:r>
            <a:endParaRPr lang="ru-RU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6D94A-8A62-C7F4-E1C3-D60B71228DB8}"/>
              </a:ext>
            </a:extLst>
          </p:cNvPr>
          <p:cNvSpPr txBox="1"/>
          <p:nvPr/>
        </p:nvSpPr>
        <p:spPr>
          <a:xfrm>
            <a:off x="4050084" y="4790580"/>
            <a:ext cx="1650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b="1" spc="-10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장비 디자인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BDDA7F-373A-195E-E166-195DF4462AD4}"/>
              </a:ext>
            </a:extLst>
          </p:cNvPr>
          <p:cNvSpPr txBox="1"/>
          <p:nvPr/>
        </p:nvSpPr>
        <p:spPr>
          <a:xfrm>
            <a:off x="7356644" y="4790580"/>
            <a:ext cx="1650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품질 설계 및 실행</a:t>
            </a:r>
            <a:endParaRPr lang="ru-RU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C8684F-636E-3391-6124-1314AB74A7F2}"/>
              </a:ext>
            </a:extLst>
          </p:cNvPr>
          <p:cNvSpPr txBox="1"/>
          <p:nvPr/>
        </p:nvSpPr>
        <p:spPr>
          <a:xfrm>
            <a:off x="2437009" y="5885953"/>
            <a:ext cx="1650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전기제어 설계 및 제조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799D1-4DAE-9AB2-3511-6C85FDB3BFCB}"/>
              </a:ext>
            </a:extLst>
          </p:cNvPr>
          <p:cNvSpPr txBox="1"/>
          <p:nvPr/>
        </p:nvSpPr>
        <p:spPr>
          <a:xfrm>
            <a:off x="5729104" y="5885953"/>
            <a:ext cx="1650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장비 제조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설치 및 시운전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D4D43-7D2C-76AF-5F9D-2F4D86253CAC}"/>
              </a:ext>
            </a:extLst>
          </p:cNvPr>
          <p:cNvSpPr txBox="1"/>
          <p:nvPr/>
        </p:nvSpPr>
        <p:spPr>
          <a:xfrm>
            <a:off x="9026139" y="5885953"/>
            <a:ext cx="1650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램프 업 지원 및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A/S</a:t>
            </a:r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56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A2F2DD-8EB5-FA90-ED74-9D4169282B7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795C42-A436-733B-CE7C-7C16ECB180C5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04  Turnkey Project Execution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BAC7F6-6A61-4331-4FDC-19B0E05004E3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96168F-8F50-348E-2F0D-7470C434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636CFE7-8FF1-27C1-37F7-EEA0286AED48}"/>
              </a:ext>
            </a:extLst>
          </p:cNvPr>
          <p:cNvGrpSpPr/>
          <p:nvPr/>
        </p:nvGrpSpPr>
        <p:grpSpPr>
          <a:xfrm>
            <a:off x="3334657" y="2286311"/>
            <a:ext cx="6186715" cy="584771"/>
            <a:chOff x="2797629" y="2286311"/>
            <a:chExt cx="6186715" cy="584771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F28B5A07-DF66-8C50-B5D7-3301EACB33D7}"/>
                </a:ext>
              </a:extLst>
            </p:cNvPr>
            <p:cNvSpPr/>
            <p:nvPr/>
          </p:nvSpPr>
          <p:spPr>
            <a:xfrm>
              <a:off x="2797629" y="2286311"/>
              <a:ext cx="6186714" cy="58477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B5BC095-44CD-55F8-EC22-906EF75237DA}"/>
                </a:ext>
              </a:extLst>
            </p:cNvPr>
            <p:cNvSpPr/>
            <p:nvPr/>
          </p:nvSpPr>
          <p:spPr>
            <a:xfrm>
              <a:off x="2841172" y="2317086"/>
              <a:ext cx="719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 SemiBold" panose="00000700000000000000" pitchFamily="2" charset="0"/>
                </a:rPr>
                <a:t>01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6929868-4CB5-D3A7-ABA5-58D29FCB0592}"/>
                </a:ext>
              </a:extLst>
            </p:cNvPr>
            <p:cNvSpPr/>
            <p:nvPr/>
          </p:nvSpPr>
          <p:spPr>
            <a:xfrm>
              <a:off x="3473666" y="2424809"/>
              <a:ext cx="55106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S.E.(</a:t>
              </a:r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동시 공학</a:t>
              </a:r>
              <a:r>
                <a:rPr kumimoji="1" lang="en-US" altLang="ko-KR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) </a:t>
              </a:r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설계 및 타당성 검토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004B5D-5275-238C-693B-774DDA09AD2F}"/>
              </a:ext>
            </a:extLst>
          </p:cNvPr>
          <p:cNvGrpSpPr/>
          <p:nvPr/>
        </p:nvGrpSpPr>
        <p:grpSpPr>
          <a:xfrm>
            <a:off x="3334657" y="3008027"/>
            <a:ext cx="6186715" cy="584771"/>
            <a:chOff x="2797629" y="2989837"/>
            <a:chExt cx="6186715" cy="58477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EEC86D9E-05C7-75DD-0228-AE01D7E5ED5A}"/>
                </a:ext>
              </a:extLst>
            </p:cNvPr>
            <p:cNvSpPr/>
            <p:nvPr/>
          </p:nvSpPr>
          <p:spPr>
            <a:xfrm>
              <a:off x="2797629" y="2989837"/>
              <a:ext cx="6186714" cy="58477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102FDC5-52CC-BE6E-5600-8611C609A673}"/>
                </a:ext>
              </a:extLst>
            </p:cNvPr>
            <p:cNvSpPr/>
            <p:nvPr/>
          </p:nvSpPr>
          <p:spPr>
            <a:xfrm>
              <a:off x="2841172" y="3020612"/>
              <a:ext cx="719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 SemiBold" panose="00000700000000000000" pitchFamily="2" charset="0"/>
                </a:rPr>
                <a:t>02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C355687-E49D-5602-EC72-8F746F028BBF}"/>
                </a:ext>
              </a:extLst>
            </p:cNvPr>
            <p:cNvSpPr/>
            <p:nvPr/>
          </p:nvSpPr>
          <p:spPr>
            <a:xfrm>
              <a:off x="3473666" y="3128334"/>
              <a:ext cx="55106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작업 공정 기획 및 시뮬레이션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84D1C2-371A-2C5C-87C4-76560B7E89CC}"/>
              </a:ext>
            </a:extLst>
          </p:cNvPr>
          <p:cNvGrpSpPr/>
          <p:nvPr/>
        </p:nvGrpSpPr>
        <p:grpSpPr>
          <a:xfrm>
            <a:off x="3334658" y="3729743"/>
            <a:ext cx="6186714" cy="584771"/>
            <a:chOff x="2797630" y="3710875"/>
            <a:chExt cx="6186714" cy="584771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5AC7386-B0B3-D762-F7A6-09A7683A62E8}"/>
                </a:ext>
              </a:extLst>
            </p:cNvPr>
            <p:cNvSpPr/>
            <p:nvPr/>
          </p:nvSpPr>
          <p:spPr>
            <a:xfrm>
              <a:off x="2797630" y="3710875"/>
              <a:ext cx="6186714" cy="58477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8EF49FA-0AFC-F3F8-F0BF-DBB4D8968580}"/>
                </a:ext>
              </a:extLst>
            </p:cNvPr>
            <p:cNvSpPr/>
            <p:nvPr/>
          </p:nvSpPr>
          <p:spPr>
            <a:xfrm>
              <a:off x="2841172" y="3741650"/>
              <a:ext cx="719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 SemiBold" panose="00000700000000000000" pitchFamily="2" charset="0"/>
                </a:rPr>
                <a:t>03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FAC74C5-78B8-17C3-C8D1-55FEF4EC6DCD}"/>
                </a:ext>
              </a:extLst>
            </p:cNvPr>
            <p:cNvSpPr/>
            <p:nvPr/>
          </p:nvSpPr>
          <p:spPr>
            <a:xfrm>
              <a:off x="3473666" y="3849372"/>
              <a:ext cx="55106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장비 설계 및 제조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6577FD-B3A4-B14A-AD7D-D26BC6233DBB}"/>
              </a:ext>
            </a:extLst>
          </p:cNvPr>
          <p:cNvGrpSpPr/>
          <p:nvPr/>
        </p:nvGrpSpPr>
        <p:grpSpPr>
          <a:xfrm>
            <a:off x="3334658" y="4451459"/>
            <a:ext cx="6230256" cy="584771"/>
            <a:chOff x="2797630" y="4448355"/>
            <a:chExt cx="6230256" cy="584771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2A8EB05A-759E-F9E6-6D8B-D9EF098BB707}"/>
                </a:ext>
              </a:extLst>
            </p:cNvPr>
            <p:cNvSpPr/>
            <p:nvPr/>
          </p:nvSpPr>
          <p:spPr>
            <a:xfrm>
              <a:off x="2797630" y="4448355"/>
              <a:ext cx="6186714" cy="58477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72D1B96-8122-83AF-264D-CB5B17D5DCDB}"/>
                </a:ext>
              </a:extLst>
            </p:cNvPr>
            <p:cNvSpPr/>
            <p:nvPr/>
          </p:nvSpPr>
          <p:spPr>
            <a:xfrm>
              <a:off x="2841172" y="4479130"/>
              <a:ext cx="719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 SemiBold" panose="00000700000000000000" pitchFamily="2" charset="0"/>
                </a:rPr>
                <a:t>04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A420036-C795-E704-EA02-3031159107C0}"/>
                </a:ext>
              </a:extLst>
            </p:cNvPr>
            <p:cNvSpPr/>
            <p:nvPr/>
          </p:nvSpPr>
          <p:spPr>
            <a:xfrm>
              <a:off x="3473665" y="4586852"/>
              <a:ext cx="55542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장비 구매 및 통합 설치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979872-E14D-C2E7-A93F-0082E1F989DE}"/>
              </a:ext>
            </a:extLst>
          </p:cNvPr>
          <p:cNvGrpSpPr/>
          <p:nvPr/>
        </p:nvGrpSpPr>
        <p:grpSpPr>
          <a:xfrm>
            <a:off x="3334657" y="5173175"/>
            <a:ext cx="6186715" cy="584771"/>
            <a:chOff x="2797629" y="5171624"/>
            <a:chExt cx="6186715" cy="584771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F99DB34B-70DD-8534-C346-CCA04FCD0C62}"/>
                </a:ext>
              </a:extLst>
            </p:cNvPr>
            <p:cNvSpPr/>
            <p:nvPr/>
          </p:nvSpPr>
          <p:spPr>
            <a:xfrm>
              <a:off x="2797629" y="5171624"/>
              <a:ext cx="6186714" cy="58477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672780D-EEF8-F41E-35DF-9F8FA07419F2}"/>
                </a:ext>
              </a:extLst>
            </p:cNvPr>
            <p:cNvSpPr/>
            <p:nvPr/>
          </p:nvSpPr>
          <p:spPr>
            <a:xfrm>
              <a:off x="2841172" y="5202399"/>
              <a:ext cx="719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 SemiBold" panose="00000700000000000000" pitchFamily="2" charset="0"/>
                </a:rPr>
                <a:t>05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08937EA-329C-252F-A9EE-AEC955DC4AB8}"/>
                </a:ext>
              </a:extLst>
            </p:cNvPr>
            <p:cNvSpPr/>
            <p:nvPr/>
          </p:nvSpPr>
          <p:spPr>
            <a:xfrm>
              <a:off x="3473666" y="5310121"/>
              <a:ext cx="5510678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출하 전 장비 시험 </a:t>
              </a:r>
              <a:r>
                <a:rPr kumimoji="1" lang="en-US" altLang="ko-KR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(VTTO)</a:t>
              </a:r>
              <a:endPara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0B5980-B29C-C676-2BA2-5CCB2D646DFD}"/>
              </a:ext>
            </a:extLst>
          </p:cNvPr>
          <p:cNvGrpSpPr/>
          <p:nvPr/>
        </p:nvGrpSpPr>
        <p:grpSpPr>
          <a:xfrm>
            <a:off x="3334657" y="5894892"/>
            <a:ext cx="6186715" cy="584771"/>
            <a:chOff x="2797629" y="5894892"/>
            <a:chExt cx="6186715" cy="584771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A0D2DC5B-AC4C-3939-BF39-EE880D45D5E1}"/>
                </a:ext>
              </a:extLst>
            </p:cNvPr>
            <p:cNvSpPr/>
            <p:nvPr/>
          </p:nvSpPr>
          <p:spPr>
            <a:xfrm>
              <a:off x="2797629" y="5894892"/>
              <a:ext cx="6186715" cy="58477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6FBD0C2-853E-2867-42ED-00E572FBC9E1}"/>
                </a:ext>
              </a:extLst>
            </p:cNvPr>
            <p:cNvSpPr/>
            <p:nvPr/>
          </p:nvSpPr>
          <p:spPr>
            <a:xfrm>
              <a:off x="2841172" y="5925667"/>
              <a:ext cx="719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 SemiBold" panose="00000700000000000000" pitchFamily="2" charset="0"/>
                </a:rPr>
                <a:t>06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3FB6E8E-A678-8FE5-D6D2-CB02D790973D}"/>
                </a:ext>
              </a:extLst>
            </p:cNvPr>
            <p:cNvSpPr/>
            <p:nvPr/>
          </p:nvSpPr>
          <p:spPr>
            <a:xfrm>
              <a:off x="3473666" y="6033390"/>
              <a:ext cx="5510678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시운전</a:t>
              </a:r>
              <a:r>
                <a:rPr kumimoji="1" lang="en-US" altLang="ko-KR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 </a:t>
              </a:r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및 </a:t>
              </a:r>
              <a:r>
                <a:rPr kumimoji="1" lang="ko-KR" altLang="en-US" sz="1400" b="1" spc="-100" dirty="0" err="1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램프업</a:t>
              </a:r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 지원</a:t>
              </a:r>
            </a:p>
          </p:txBody>
        </p:sp>
      </p:grpSp>
      <p:sp>
        <p:nvSpPr>
          <p:cNvPr id="83" name="화살표: 갈매기형 수장 82">
            <a:extLst>
              <a:ext uri="{FF2B5EF4-FFF2-40B4-BE49-F238E27FC236}">
                <a16:creationId xmlns:a16="http://schemas.microsoft.com/office/drawing/2014/main" id="{AE1CEF9B-2C06-375F-B76A-2EB4E9C44ECD}"/>
              </a:ext>
            </a:extLst>
          </p:cNvPr>
          <p:cNvSpPr/>
          <p:nvPr/>
        </p:nvSpPr>
        <p:spPr>
          <a:xfrm rot="5400000">
            <a:off x="639441" y="4141957"/>
            <a:ext cx="4387327" cy="676035"/>
          </a:xfrm>
          <a:prstGeom prst="chevron">
            <a:avLst>
              <a:gd name="adj" fmla="val 35208"/>
            </a:avLst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chemeClr val="tx2">
                  <a:lumMod val="60000"/>
                  <a:lumOff val="40000"/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05441676-6B05-9909-7EFF-7077475261AE}"/>
              </a:ext>
            </a:extLst>
          </p:cNvPr>
          <p:cNvSpPr/>
          <p:nvPr/>
        </p:nvSpPr>
        <p:spPr>
          <a:xfrm rot="5400000">
            <a:off x="974952" y="3837220"/>
            <a:ext cx="3716304" cy="676035"/>
          </a:xfrm>
          <a:prstGeom prst="chevron">
            <a:avLst>
              <a:gd name="adj" fmla="val 35208"/>
            </a:avLst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chemeClr val="tx2">
                  <a:lumMod val="60000"/>
                  <a:lumOff val="40000"/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D727787D-01C4-7817-0597-357517874ADE}"/>
              </a:ext>
            </a:extLst>
          </p:cNvPr>
          <p:cNvSpPr/>
          <p:nvPr/>
        </p:nvSpPr>
        <p:spPr>
          <a:xfrm rot="5400000">
            <a:off x="1387384" y="3394012"/>
            <a:ext cx="2891440" cy="676035"/>
          </a:xfrm>
          <a:prstGeom prst="chevron">
            <a:avLst>
              <a:gd name="adj" fmla="val 35208"/>
            </a:avLst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chemeClr val="tx2">
                  <a:lumMod val="60000"/>
                  <a:lumOff val="40000"/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2BE5C17B-2101-E8C8-F14E-823422541385}"/>
              </a:ext>
            </a:extLst>
          </p:cNvPr>
          <p:cNvSpPr/>
          <p:nvPr/>
        </p:nvSpPr>
        <p:spPr>
          <a:xfrm rot="5400000">
            <a:off x="1752147" y="3029251"/>
            <a:ext cx="2161914" cy="676035"/>
          </a:xfrm>
          <a:prstGeom prst="chevron">
            <a:avLst>
              <a:gd name="adj" fmla="val 35208"/>
            </a:avLst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chemeClr val="tx2">
                  <a:lumMod val="60000"/>
                  <a:lumOff val="40000"/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ACE47FFF-775D-7D6A-5BAF-7B99C39AC046}"/>
              </a:ext>
            </a:extLst>
          </p:cNvPr>
          <p:cNvSpPr/>
          <p:nvPr/>
        </p:nvSpPr>
        <p:spPr>
          <a:xfrm rot="5400000">
            <a:off x="2120822" y="2660575"/>
            <a:ext cx="1424564" cy="676035"/>
          </a:xfrm>
          <a:prstGeom prst="chevron">
            <a:avLst>
              <a:gd name="adj" fmla="val 35208"/>
            </a:avLst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chemeClr val="tx2">
                  <a:lumMod val="60000"/>
                  <a:lumOff val="40000"/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B96FF5A-95C5-2BC2-EE10-C770C47049E0}"/>
              </a:ext>
            </a:extLst>
          </p:cNvPr>
          <p:cNvSpPr/>
          <p:nvPr/>
        </p:nvSpPr>
        <p:spPr>
          <a:xfrm rot="5400000">
            <a:off x="2335287" y="2148254"/>
            <a:ext cx="995629" cy="676035"/>
          </a:xfrm>
          <a:prstGeom prst="chevron">
            <a:avLst>
              <a:gd name="adj" fmla="val 35208"/>
            </a:avLst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chemeClr val="tx2">
                  <a:lumMod val="60000"/>
                  <a:lumOff val="40000"/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B57AFA-7BF9-6CC6-C14A-A96C8061089E}"/>
              </a:ext>
            </a:extLst>
          </p:cNvPr>
          <p:cNvSpPr/>
          <p:nvPr/>
        </p:nvSpPr>
        <p:spPr>
          <a:xfrm>
            <a:off x="2119086" y="1096239"/>
            <a:ext cx="7953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작업 공정 및 절차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1762A-312E-ED99-87BA-66567C51DB62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25</a:t>
            </a:fld>
            <a:endParaRPr lang="ru-RU" sz="1000" dirty="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00CD40-45F2-F62E-9174-C981ABA3EFC5}"/>
              </a:ext>
            </a:extLst>
          </p:cNvPr>
          <p:cNvSpPr/>
          <p:nvPr/>
        </p:nvSpPr>
        <p:spPr>
          <a:xfrm>
            <a:off x="2119086" y="1642209"/>
            <a:ext cx="79538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ontserrat Bold"/>
                <a:ea typeface="맑은 고딕"/>
                <a:cs typeface="+mn-cs"/>
              </a:rPr>
              <a:t>SCOPE OF WORK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ontserrat Bold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64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A2F2DD-8EB5-FA90-ED74-9D4169282B7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795C42-A436-733B-CE7C-7C16ECB180C5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04  Turnkey Project Execution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BAC7F6-6A61-4331-4FDC-19B0E05004E3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96168F-8F50-348E-2F0D-7470C434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3">
            <a:extLst>
              <a:ext uri="{FF2B5EF4-FFF2-40B4-BE49-F238E27FC236}">
                <a16:creationId xmlns:a16="http://schemas.microsoft.com/office/drawing/2014/main" id="{F1F5190A-C9FC-0D23-1F2C-51B806501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" t="1778" r="1219" b="4948"/>
          <a:stretch/>
        </p:blipFill>
        <p:spPr bwMode="auto">
          <a:xfrm>
            <a:off x="1057912" y="1838896"/>
            <a:ext cx="3789676" cy="2092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482600" sx="102000" sy="102000" algn="ctr" rotWithShape="0">
              <a:prstClr val="black">
                <a:alpha val="15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00" name="Picture 2">
            <a:extLst>
              <a:ext uri="{FF2B5EF4-FFF2-40B4-BE49-F238E27FC236}">
                <a16:creationId xmlns:a16="http://schemas.microsoft.com/office/drawing/2014/main" id="{27AC7A46-32F5-969F-0FC6-675065F25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4200789"/>
            <a:ext cx="3943350" cy="2222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noFill/>
            <a:miter lim="800000"/>
          </a:ln>
          <a:effectLst>
            <a:outerShdw blurRad="482600" sx="102000" sy="102000" algn="ctr" rotWithShape="0">
              <a:prstClr val="black">
                <a:alpha val="15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09E4194-5CF7-3220-D1F9-26540848540C}"/>
              </a:ext>
            </a:extLst>
          </p:cNvPr>
          <p:cNvGrpSpPr/>
          <p:nvPr/>
        </p:nvGrpSpPr>
        <p:grpSpPr>
          <a:xfrm>
            <a:off x="5496832" y="1772650"/>
            <a:ext cx="6186715" cy="584771"/>
            <a:chOff x="2797629" y="2286311"/>
            <a:chExt cx="6186715" cy="584771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1E3BB6D2-C95D-6A38-238D-42E127069A9C}"/>
                </a:ext>
              </a:extLst>
            </p:cNvPr>
            <p:cNvSpPr/>
            <p:nvPr/>
          </p:nvSpPr>
          <p:spPr>
            <a:xfrm>
              <a:off x="2797629" y="2286311"/>
              <a:ext cx="6186714" cy="58477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08AB54F-F7A8-259D-2690-9ED08BD71032}"/>
                </a:ext>
              </a:extLst>
            </p:cNvPr>
            <p:cNvSpPr/>
            <p:nvPr/>
          </p:nvSpPr>
          <p:spPr>
            <a:xfrm>
              <a:off x="2841172" y="2317086"/>
              <a:ext cx="719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 SemiBold" panose="00000700000000000000" pitchFamily="2" charset="0"/>
                </a:rPr>
                <a:t>01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4E3A3B9-AF32-63C6-023C-083C1C25F9A2}"/>
                </a:ext>
              </a:extLst>
            </p:cNvPr>
            <p:cNvSpPr/>
            <p:nvPr/>
          </p:nvSpPr>
          <p:spPr>
            <a:xfrm>
              <a:off x="3473666" y="2424809"/>
              <a:ext cx="55106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S.E. </a:t>
              </a:r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설계 및 타당성 검토</a:t>
              </a:r>
            </a:p>
          </p:txBody>
        </p:sp>
      </p:grpSp>
      <p:sp>
        <p:nvSpPr>
          <p:cNvPr id="106" name="TextBox 6">
            <a:extLst>
              <a:ext uri="{FF2B5EF4-FFF2-40B4-BE49-F238E27FC236}">
                <a16:creationId xmlns:a16="http://schemas.microsoft.com/office/drawing/2014/main" id="{95F18072-A0EA-DD00-FABE-2E2224B7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869" y="2667440"/>
            <a:ext cx="5032827" cy="61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just" eaLnBrk="1" latinLnBrk="1" hangingPunct="1">
              <a:lnSpc>
                <a:spcPct val="150000"/>
              </a:lnSpc>
            </a:pP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신제품 개발을 위한 생산성</a:t>
            </a:r>
            <a:r>
              <a: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비용 및 품질 검토를 위해 제품 기획 단계에서 부터 공정 엔지니어링 팀이 참여하여 제품 설계를 검토하고 피드백을 제공합니다</a:t>
            </a:r>
            <a:r>
              <a: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</a:p>
        </p:txBody>
      </p:sp>
      <p:sp>
        <p:nvSpPr>
          <p:cNvPr id="107" name="TextBox 6">
            <a:extLst>
              <a:ext uri="{FF2B5EF4-FFF2-40B4-BE49-F238E27FC236}">
                <a16:creationId xmlns:a16="http://schemas.microsoft.com/office/drawing/2014/main" id="{312A4AB1-0E55-2201-AA91-7F11D43DE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173" y="3866551"/>
            <a:ext cx="5032827" cy="2555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1" latinLnBrk="1" hangingPunct="1">
              <a:lnSpc>
                <a:spcPct val="150000"/>
              </a:lnSpc>
            </a:pP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S.E.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주요 활동</a:t>
            </a:r>
            <a:endParaRPr kumimoji="1" lang="en-US" altLang="ko-KR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 eaLnBrk="1" latinLnBrk="1" hangingPunct="1">
              <a:lnSpc>
                <a:spcPct val="150000"/>
              </a:lnSpc>
            </a:pPr>
            <a:endParaRPr lang="en-US" altLang="ko-KR" sz="800" i="1" dirty="0">
              <a:latin typeface="Montserrat Medium" panose="00000600000000000000" pitchFamily="2" charset="-52"/>
              <a:cs typeface="Times New Roman" pitchFamily="18" charset="0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제품 설계 검토</a:t>
            </a:r>
            <a:endParaRPr kumimoji="1" lang="en-US" altLang="ko-KR" sz="12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 eaLnBrk="1" latinLnBrk="1" hangingPunct="1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   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자체 구조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	 	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부품 계통도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		 ▶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용접성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평가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 eaLnBrk="1" latinLnBrk="1" hangingPunct="1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   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부품 매칭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		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실링 검토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		 ▶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체결력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분석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 eaLnBrk="1" latinLnBrk="1" hangingPunct="1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   ▶ GD&amp;T (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기하 공차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)</a:t>
            </a:r>
          </a:p>
          <a:p>
            <a:pPr algn="just" eaLnBrk="1" latinLnBrk="1" hangingPunct="1">
              <a:lnSpc>
                <a:spcPct val="150000"/>
              </a:lnSpc>
            </a:pPr>
            <a:endParaRPr lang="en-US" altLang="ko-KR" sz="1200" dirty="0">
              <a:latin typeface="Montserrat Light" panose="00000400000000000000" pitchFamily="2" charset="-52"/>
              <a:cs typeface="Times New Roman" pitchFamily="18" charset="0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차체 조립 공정 타당성 검토</a:t>
            </a:r>
            <a:endParaRPr kumimoji="1" lang="en-US" altLang="ko-KR" sz="12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 eaLnBrk="1" latinLnBrk="1" hangingPunct="1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   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조립 공정 분석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	 ▶ MCP(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제조 관리 계획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)	 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레이아웃 설계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algn="just" eaLnBrk="1" latinLnBrk="1" hangingPunct="1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   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장비 사양 검토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	 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투자 가정 분석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	 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조립 비용 검토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550449A-C075-F1D9-76DB-931779A3B9CF}"/>
              </a:ext>
            </a:extLst>
          </p:cNvPr>
          <p:cNvSpPr/>
          <p:nvPr/>
        </p:nvSpPr>
        <p:spPr>
          <a:xfrm>
            <a:off x="870674" y="918571"/>
            <a:ext cx="7953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52635"/>
                </a:solidFill>
                <a:effectLst/>
                <a:uLnTx/>
                <a:uFillTx/>
                <a:latin typeface="Montserrat Bold"/>
                <a:ea typeface="맑은 고딕"/>
                <a:cs typeface="+mn-cs"/>
              </a:rPr>
              <a:t>SCOPE OF WORK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52635"/>
              </a:solidFill>
              <a:effectLst/>
              <a:uLnTx/>
              <a:uFillTx/>
              <a:latin typeface="Montserrat Bold"/>
              <a:ea typeface="맑은 고딕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E169-24D5-9D66-9E64-11D614976E5E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26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8743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A2F2DD-8EB5-FA90-ED74-9D4169282B7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795C42-A436-733B-CE7C-7C16ECB180C5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04  Turnkey Project Execution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BAC7F6-6A61-4331-4FDC-19B0E05004E3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96168F-8F50-348E-2F0D-7470C434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09E4194-5CF7-3220-D1F9-26540848540C}"/>
              </a:ext>
            </a:extLst>
          </p:cNvPr>
          <p:cNvGrpSpPr/>
          <p:nvPr/>
        </p:nvGrpSpPr>
        <p:grpSpPr>
          <a:xfrm>
            <a:off x="578758" y="1772650"/>
            <a:ext cx="6186715" cy="584771"/>
            <a:chOff x="2797629" y="2286311"/>
            <a:chExt cx="6186715" cy="584771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1E3BB6D2-C95D-6A38-238D-42E127069A9C}"/>
                </a:ext>
              </a:extLst>
            </p:cNvPr>
            <p:cNvSpPr/>
            <p:nvPr/>
          </p:nvSpPr>
          <p:spPr>
            <a:xfrm>
              <a:off x="2797629" y="2286311"/>
              <a:ext cx="6186714" cy="58477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08AB54F-F7A8-259D-2690-9ED08BD71032}"/>
                </a:ext>
              </a:extLst>
            </p:cNvPr>
            <p:cNvSpPr/>
            <p:nvPr/>
          </p:nvSpPr>
          <p:spPr>
            <a:xfrm>
              <a:off x="2841172" y="2317086"/>
              <a:ext cx="719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 SemiBold" panose="00000700000000000000" pitchFamily="2" charset="0"/>
                </a:rPr>
                <a:t>02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4E3A3B9-AF32-63C6-023C-083C1C25F9A2}"/>
                </a:ext>
              </a:extLst>
            </p:cNvPr>
            <p:cNvSpPr/>
            <p:nvPr/>
          </p:nvSpPr>
          <p:spPr>
            <a:xfrm>
              <a:off x="3473666" y="2424809"/>
              <a:ext cx="55106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작업 공정 기획 및 시뮬레이션</a:t>
              </a:r>
            </a:p>
          </p:txBody>
        </p:sp>
      </p:grpSp>
      <p:sp>
        <p:nvSpPr>
          <p:cNvPr id="106" name="TextBox 6">
            <a:extLst>
              <a:ext uri="{FF2B5EF4-FFF2-40B4-BE49-F238E27FC236}">
                <a16:creationId xmlns:a16="http://schemas.microsoft.com/office/drawing/2014/main" id="{95F18072-A0EA-DD00-FABE-2E2224B7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795" y="2534040"/>
            <a:ext cx="4876131" cy="61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1" latinLnBrk="1" hangingPunct="1">
              <a:lnSpc>
                <a:spcPct val="150000"/>
              </a:lnSpc>
            </a:pPr>
            <a:r>
              <a: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BIW 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프로젝트의 전반적인 공정 설계를 수행하며</a:t>
            </a:r>
            <a:r>
              <a: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주요 수행 공정은 다음과 같습니다</a:t>
            </a:r>
            <a:endParaRPr kumimoji="1" lang="en-US" altLang="ko-KR" sz="12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07" name="TextBox 6">
            <a:extLst>
              <a:ext uri="{FF2B5EF4-FFF2-40B4-BE49-F238E27FC236}">
                <a16:creationId xmlns:a16="http://schemas.microsoft.com/office/drawing/2014/main" id="{312A4AB1-0E55-2201-AA91-7F11D43DE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416" y="3437077"/>
            <a:ext cx="4876131" cy="283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레이아웃 설계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작업 지침서 작성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사이클 타임 차트 작성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MCP(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제조 관리 계획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)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및 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MCS(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제조 제어 시스템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) WJRDYD</a:t>
            </a: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용접 연구 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–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용접 건 선택 및 용접 파라미터 설정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물류 계획 수립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3D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시뮬레이션 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–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용접 건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로봇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버퍼 분석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장비 사양 정의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유틸리티 사양 및 소비량 분석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인력 배치 계획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품질 보증 계획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인체공학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안전 및 환경 검토</a:t>
            </a:r>
            <a:endParaRPr lang="ko-KR" altLang="en-US" sz="1000" dirty="0">
              <a:latin typeface="Montserrat Light" panose="00000400000000000000" pitchFamily="2" charset="-52"/>
              <a:cs typeface="Times New Roman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A8C842B-013C-2C04-7E03-D0BE8928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698173" y="1772650"/>
            <a:ext cx="3709817" cy="2307416"/>
          </a:xfrm>
          <a:prstGeom prst="roundRect">
            <a:avLst>
              <a:gd name="adj" fmla="val 40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30200" sx="102000" sy="102000" algn="ctr" rotWithShape="0">
              <a:prstClr val="black">
                <a:alpha val="16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90A092-AFFE-5949-B2F2-8E0C08BE88CA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698172" y="4236904"/>
            <a:ext cx="3709816" cy="2307416"/>
          </a:xfrm>
          <a:prstGeom prst="roundRect">
            <a:avLst>
              <a:gd name="adj" fmla="val 48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30200" sx="102000" sy="102000" algn="ctr" rotWithShape="0">
              <a:prstClr val="black">
                <a:alpha val="16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06EAC-E554-D234-69A7-BF5C6293DC61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27</a:t>
            </a:fld>
            <a:endParaRPr lang="ru-RU" sz="1000" dirty="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F76D21-3708-4834-F106-C9E9D95EC2F5}"/>
              </a:ext>
            </a:extLst>
          </p:cNvPr>
          <p:cNvSpPr/>
          <p:nvPr/>
        </p:nvSpPr>
        <p:spPr>
          <a:xfrm>
            <a:off x="870674" y="918571"/>
            <a:ext cx="7953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52635"/>
                </a:solidFill>
                <a:effectLst/>
                <a:uLnTx/>
                <a:uFillTx/>
                <a:latin typeface="Montserrat Bold"/>
                <a:ea typeface="맑은 고딕"/>
                <a:cs typeface="+mn-cs"/>
              </a:rPr>
              <a:t>SCOPE OF WORK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52635"/>
              </a:solidFill>
              <a:effectLst/>
              <a:uLnTx/>
              <a:uFillTx/>
              <a:latin typeface="Montserrat Bold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852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A2F2DD-8EB5-FA90-ED74-9D4169282B7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795C42-A436-733B-CE7C-7C16ECB180C5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04  Turnkey Project Execution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BAC7F6-6A61-4331-4FDC-19B0E05004E3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96168F-8F50-348E-2F0D-7470C434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09E4194-5CF7-3220-D1F9-26540848540C}"/>
              </a:ext>
            </a:extLst>
          </p:cNvPr>
          <p:cNvGrpSpPr/>
          <p:nvPr/>
        </p:nvGrpSpPr>
        <p:grpSpPr>
          <a:xfrm>
            <a:off x="5496832" y="1772650"/>
            <a:ext cx="6186715" cy="584771"/>
            <a:chOff x="2797629" y="2286311"/>
            <a:chExt cx="6186715" cy="584771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1E3BB6D2-C95D-6A38-238D-42E127069A9C}"/>
                </a:ext>
              </a:extLst>
            </p:cNvPr>
            <p:cNvSpPr/>
            <p:nvPr/>
          </p:nvSpPr>
          <p:spPr>
            <a:xfrm>
              <a:off x="2797629" y="2286311"/>
              <a:ext cx="6186714" cy="58477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08AB54F-F7A8-259D-2690-9ED08BD71032}"/>
                </a:ext>
              </a:extLst>
            </p:cNvPr>
            <p:cNvSpPr/>
            <p:nvPr/>
          </p:nvSpPr>
          <p:spPr>
            <a:xfrm>
              <a:off x="2841172" y="2317086"/>
              <a:ext cx="719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 SemiBold" panose="00000700000000000000" pitchFamily="2" charset="0"/>
                </a:rPr>
                <a:t>03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4E3A3B9-AF32-63C6-023C-083C1C25F9A2}"/>
                </a:ext>
              </a:extLst>
            </p:cNvPr>
            <p:cNvSpPr/>
            <p:nvPr/>
          </p:nvSpPr>
          <p:spPr>
            <a:xfrm>
              <a:off x="3473666" y="2424809"/>
              <a:ext cx="55106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장비 설계 및 제조</a:t>
              </a:r>
            </a:p>
          </p:txBody>
        </p:sp>
      </p:grpSp>
      <p:sp>
        <p:nvSpPr>
          <p:cNvPr id="106" name="TextBox 6">
            <a:extLst>
              <a:ext uri="{FF2B5EF4-FFF2-40B4-BE49-F238E27FC236}">
                <a16:creationId xmlns:a16="http://schemas.microsoft.com/office/drawing/2014/main" id="{95F18072-A0EA-DD00-FABE-2E2224B7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869" y="2605887"/>
            <a:ext cx="4876131" cy="61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kumimoji="1" sz="1200" b="1" spc="-10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defRPr>
            </a:lvl1pPr>
          </a:lstStyle>
          <a:p>
            <a:r>
              <a:rPr lang="ko-KR" altLang="en-US" dirty="0" err="1"/>
              <a:t>루멕스</a:t>
            </a:r>
            <a:r>
              <a:rPr lang="ko-KR" altLang="en-US" dirty="0"/>
              <a:t> 및 협력사의 오랜 경험을 보유한 전문가들과 함께</a:t>
            </a:r>
            <a:r>
              <a:rPr lang="en-US" altLang="ko-KR" dirty="0"/>
              <a:t>, </a:t>
            </a:r>
            <a:r>
              <a:rPr lang="ko-KR" altLang="en-US" dirty="0"/>
              <a:t>최첨단 기술이</a:t>
            </a:r>
            <a:br>
              <a:rPr lang="en-US" altLang="ko-KR" dirty="0"/>
            </a:br>
            <a:r>
              <a:rPr lang="ko-KR" altLang="en-US" dirty="0"/>
              <a:t>적용된 장비를 설계 및 제조합니다</a:t>
            </a:r>
            <a:r>
              <a:rPr lang="en-US" altLang="ko-KR" dirty="0"/>
              <a:t>.</a:t>
            </a:r>
          </a:p>
        </p:txBody>
      </p:sp>
      <p:sp>
        <p:nvSpPr>
          <p:cNvPr id="107" name="TextBox 6">
            <a:extLst>
              <a:ext uri="{FF2B5EF4-FFF2-40B4-BE49-F238E27FC236}">
                <a16:creationId xmlns:a16="http://schemas.microsoft.com/office/drawing/2014/main" id="{312A4AB1-0E55-2201-AA91-7F11D43DE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8098" y="3613666"/>
            <a:ext cx="5032827" cy="2559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1" latinLnBrk="1" hangingPunct="1">
              <a:lnSpc>
                <a:spcPct val="150000"/>
              </a:lnSpc>
            </a:pPr>
            <a:r>
              <a:rPr lang="en-US" altLang="ko-KR" sz="1400" dirty="0">
                <a:latin typeface="+mj-lt"/>
                <a:cs typeface="Times New Roman" pitchFamily="18" charset="0"/>
              </a:rPr>
              <a:t>DESIGN   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설계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설계 소프트웨어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: </a:t>
            </a: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CATIA V5, UG, AutoCAD</a:t>
            </a: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시뮬레이션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: </a:t>
            </a: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Siemens-</a:t>
            </a:r>
            <a:r>
              <a:rPr kumimoji="1" lang="en-US" altLang="ko-KR" sz="10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Robcad</a:t>
            </a:r>
            <a:r>
              <a:rPr kumimoji="1" lang="en-US" altLang="ko-KR" sz="10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- Gun Accessibility, Robot Operation</a:t>
            </a: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지그 설계 표준 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고객사 표준 적용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000" dirty="0">
              <a:latin typeface="Montserrat Light" panose="00000400000000000000" pitchFamily="2" charset="-52"/>
              <a:cs typeface="Times New Roman" pitchFamily="18" charset="0"/>
            </a:endParaRPr>
          </a:p>
          <a:p>
            <a:pPr algn="just" eaLnBrk="1" latinLnBrk="1" hangingPunct="1">
              <a:lnSpc>
                <a:spcPct val="150000"/>
              </a:lnSpc>
            </a:pPr>
            <a:r>
              <a:rPr lang="en-US" altLang="ko-KR" sz="1400" dirty="0">
                <a:latin typeface="+mj-lt"/>
                <a:cs typeface="Times New Roman" pitchFamily="18" charset="0"/>
              </a:rPr>
              <a:t>MANUFACTURING   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제조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지그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로케이터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가공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: CNC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와이어 절단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정밀 검사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: 3D CMM (3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차원 측정기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)</a:t>
            </a: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라인 조정 및 디버깅 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출하 전 시험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OLP(Offline Programming)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적용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F4E7FA36-0A6D-3F31-F8F4-94CEF649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803425"/>
            <a:ext cx="1971673" cy="153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noFill/>
            <a:miter lim="800000"/>
          </a:ln>
          <a:effectLst>
            <a:outerShdw blurRad="482600" sx="102000" sy="102000" algn="ctr" rotWithShape="0">
              <a:prstClr val="black">
                <a:alpha val="15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http://engg.geometricglobal.com/files/2008/04/ToolEquipment3.jpg">
            <a:extLst>
              <a:ext uri="{FF2B5EF4-FFF2-40B4-BE49-F238E27FC236}">
                <a16:creationId xmlns:a16="http://schemas.microsoft.com/office/drawing/2014/main" id="{25952076-DC3B-ED81-F2E0-D5F1207D9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49" y="1803426"/>
            <a:ext cx="1971675" cy="153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noFill/>
            <a:miter lim="800000"/>
          </a:ln>
          <a:effectLst>
            <a:outerShdw blurRad="482600" sx="102000" sy="102000" algn="ctr" rotWithShape="0">
              <a:prstClr val="black">
                <a:alpha val="15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1" name="그림 개체 틀 17">
            <a:extLst>
              <a:ext uri="{FF2B5EF4-FFF2-40B4-BE49-F238E27FC236}">
                <a16:creationId xmlns:a16="http://schemas.microsoft.com/office/drawing/2014/main" id="{A233E48B-B69E-33A7-9476-CB0B36562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5" r="12495"/>
          <a:stretch>
            <a:fillRect/>
          </a:stretch>
        </p:blipFill>
        <p:spPr>
          <a:xfrm>
            <a:off x="981074" y="3334025"/>
            <a:ext cx="3943349" cy="3093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706CBE-5DBB-05B2-3504-A15B7CB0B991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28</a:t>
            </a:fld>
            <a:endParaRPr lang="ru-RU" sz="1000" dirty="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EFE9ED-E4BE-613E-4DE7-CB7460561ED3}"/>
              </a:ext>
            </a:extLst>
          </p:cNvPr>
          <p:cNvSpPr/>
          <p:nvPr/>
        </p:nvSpPr>
        <p:spPr>
          <a:xfrm>
            <a:off x="870674" y="918571"/>
            <a:ext cx="7953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52635"/>
                </a:solidFill>
                <a:effectLst/>
                <a:uLnTx/>
                <a:uFillTx/>
                <a:latin typeface="Montserrat Bold"/>
                <a:ea typeface="맑은 고딕"/>
                <a:cs typeface="+mn-cs"/>
              </a:rPr>
              <a:t>SCOPE OF WORK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52635"/>
              </a:solidFill>
              <a:effectLst/>
              <a:uLnTx/>
              <a:uFillTx/>
              <a:latin typeface="Montserrat Bold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922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A2F2DD-8EB5-FA90-ED74-9D4169282B7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795C42-A436-733B-CE7C-7C16ECB180C5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04  Turnkey Project Execution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BAC7F6-6A61-4331-4FDC-19B0E05004E3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96168F-8F50-348E-2F0D-7470C434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E3BB6D2-C95D-6A38-238D-42E127069A9C}"/>
              </a:ext>
            </a:extLst>
          </p:cNvPr>
          <p:cNvSpPr/>
          <p:nvPr/>
        </p:nvSpPr>
        <p:spPr>
          <a:xfrm>
            <a:off x="6282612" y="1772650"/>
            <a:ext cx="5168058" cy="584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778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8AB54F-F7A8-259D-2690-9ED08BD71032}"/>
              </a:ext>
            </a:extLst>
          </p:cNvPr>
          <p:cNvSpPr/>
          <p:nvPr/>
        </p:nvSpPr>
        <p:spPr>
          <a:xfrm>
            <a:off x="6326155" y="1803425"/>
            <a:ext cx="719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rPr>
              <a:t>05</a:t>
            </a:r>
            <a:endParaRPr lang="ko-KR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E3A3B9-AF32-63C6-023C-083C1C25F9A2}"/>
              </a:ext>
            </a:extLst>
          </p:cNvPr>
          <p:cNvSpPr/>
          <p:nvPr/>
        </p:nvSpPr>
        <p:spPr>
          <a:xfrm>
            <a:off x="6958649" y="1911148"/>
            <a:ext cx="44920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출하 전 장비 시험 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(VTTO)</a:t>
            </a:r>
            <a:endParaRPr kumimoji="1" lang="ko-KR" altLang="en-US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107" name="TextBox 6">
            <a:extLst>
              <a:ext uri="{FF2B5EF4-FFF2-40B4-BE49-F238E27FC236}">
                <a16:creationId xmlns:a16="http://schemas.microsoft.com/office/drawing/2014/main" id="{312A4AB1-0E55-2201-AA91-7F11D43DE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879" y="2605887"/>
            <a:ext cx="4344823" cy="345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just" eaLnBrk="1" latinLnBrk="1" hangingPunct="1">
              <a:lnSpc>
                <a:spcPct val="150000"/>
              </a:lnSpc>
            </a:pP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VTTO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주요 사항</a:t>
            </a:r>
            <a:endParaRPr kumimoji="1" lang="en-US" altLang="ko-KR" sz="14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500" dirty="0">
              <a:latin typeface="Montserrat Light" panose="00000400000000000000" pitchFamily="2" charset="-52"/>
              <a:cs typeface="Times New Roman" pitchFamily="18" charset="0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디버깅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(Debugging) :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공정 및 장비 문제를 사전에 해결하여 고객사 현장에서 수정 작업을 최소화함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.</a:t>
            </a: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시험기간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(Period) :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약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1.5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개월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(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 일정에 따라 조정 가능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)</a:t>
            </a: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주요 활동 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:</a:t>
            </a:r>
          </a:p>
          <a:p>
            <a:pPr algn="just" eaLnBrk="1" latinLnBrk="1" hangingPunct="1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     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지그 위생 관리             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▶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반복성 검사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          ▶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용접 건 접근성 테스트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algn="just" eaLnBrk="1" latinLnBrk="1" hangingPunct="1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     ▶ BIW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시험 조립 장비 드라이 러닝 테스트 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고객사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검사팀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참여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)</a:t>
            </a:r>
          </a:p>
          <a:p>
            <a:pPr algn="just" eaLnBrk="1" latinLnBrk="1" hangingPunct="1">
              <a:lnSpc>
                <a:spcPct val="150000"/>
              </a:lnSpc>
            </a:pP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algn="just" eaLnBrk="1" latinLnBrk="1" hangingPunct="1">
              <a:lnSpc>
                <a:spcPct val="150000"/>
              </a:lnSpc>
            </a:pP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algn="just" eaLnBrk="1" latinLnBrk="1" hangingPunct="1">
              <a:lnSpc>
                <a:spcPct val="150000"/>
              </a:lnSpc>
            </a:pPr>
            <a:r>
              <a: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VTTO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사전 완료 필수 사항</a:t>
            </a:r>
            <a:endParaRPr kumimoji="1" lang="en-US" altLang="ko-KR" sz="12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>
              <a:latin typeface="Montserrat Light" panose="00000400000000000000" pitchFamily="2" charset="-52"/>
              <a:cs typeface="Times New Roman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모든 지그 및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고정구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제작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검사 및 라인업 완료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로봇을 포함한 용접 장비 설치 및 프로그램 적용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시험용 패널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(Trial Panel)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고객사 제공 필수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5D6183-027A-1C4B-EFAC-181D2FFEC446}"/>
              </a:ext>
            </a:extLst>
          </p:cNvPr>
          <p:cNvSpPr/>
          <p:nvPr/>
        </p:nvSpPr>
        <p:spPr>
          <a:xfrm>
            <a:off x="578758" y="1772650"/>
            <a:ext cx="5168058" cy="584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778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E38ECA-3C2C-0227-ED23-DE1EE8FE99C7}"/>
              </a:ext>
            </a:extLst>
          </p:cNvPr>
          <p:cNvSpPr/>
          <p:nvPr/>
        </p:nvSpPr>
        <p:spPr>
          <a:xfrm>
            <a:off x="622301" y="1803425"/>
            <a:ext cx="719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rPr>
              <a:t>04</a:t>
            </a:r>
            <a:endParaRPr lang="ko-KR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2CE693-272B-9FF7-0E54-C325F66B9800}"/>
              </a:ext>
            </a:extLst>
          </p:cNvPr>
          <p:cNvSpPr/>
          <p:nvPr/>
        </p:nvSpPr>
        <p:spPr>
          <a:xfrm>
            <a:off x="1254795" y="1911148"/>
            <a:ext cx="55106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장비 구매 및 통합 설치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6FA14493-6399-E66B-CECA-5FBD4F9D8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796" y="2605887"/>
            <a:ext cx="4069680" cy="61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1" latinLnBrk="1" hangingPunct="1">
              <a:lnSpc>
                <a:spcPct val="150000"/>
              </a:lnSpc>
            </a:pP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고객 요구 사항에 따라 구매 품목의 사양을 정의하고</a:t>
            </a:r>
            <a:r>
              <a: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구매 및 통합 설치하여 생산 라인 장비에 적용합니다</a:t>
            </a:r>
            <a:r>
              <a: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1E3DB3B-9014-9821-8655-7FBB754A7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3721" y="3534081"/>
            <a:ext cx="4179292" cy="26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로봇 및 액세서리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스팟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용접 장비 및 액세서리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스터드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MIG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및 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CO2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용접 장비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레이저 용접 시스템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실링 시스템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펀칭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및 마킹 시스템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인라인 측정 시스템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품질 관리 및 검사 장비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핸들링 보조 장비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공구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MES (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제조 실행 시스템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Manufacturing Execution System)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5DEBA-5D0A-D9B1-C21E-3039979062DC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29</a:t>
            </a:fld>
            <a:endParaRPr lang="ru-RU" sz="1000" dirty="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05437D-0032-CAB4-F34B-538BDAF8FCFB}"/>
              </a:ext>
            </a:extLst>
          </p:cNvPr>
          <p:cNvSpPr/>
          <p:nvPr/>
        </p:nvSpPr>
        <p:spPr>
          <a:xfrm>
            <a:off x="870674" y="918571"/>
            <a:ext cx="7953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52635"/>
                </a:solidFill>
                <a:effectLst/>
                <a:uLnTx/>
                <a:uFillTx/>
                <a:latin typeface="Montserrat Bold"/>
                <a:ea typeface="맑은 고딕"/>
                <a:cs typeface="+mn-cs"/>
              </a:rPr>
              <a:t>SCOPE OF WORK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52635"/>
              </a:solidFill>
              <a:effectLst/>
              <a:uLnTx/>
              <a:uFillTx/>
              <a:latin typeface="Montserrat Bold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63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biLevel thresh="75000"/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  <a14:imgEffect>
                      <a14:brightnessContrast bright="-22000" contras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E5C688-EB89-DD5D-1356-C8AE379625F6}"/>
              </a:ext>
            </a:extLst>
          </p:cNvPr>
          <p:cNvSpPr/>
          <p:nvPr/>
        </p:nvSpPr>
        <p:spPr>
          <a:xfrm>
            <a:off x="4624417" y="4445000"/>
            <a:ext cx="716216" cy="93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BF25F-299A-3F09-A940-027931D2FD1B}"/>
              </a:ext>
            </a:extLst>
          </p:cNvPr>
          <p:cNvSpPr/>
          <p:nvPr/>
        </p:nvSpPr>
        <p:spPr>
          <a:xfrm>
            <a:off x="5361782" y="4445000"/>
            <a:ext cx="4815822" cy="929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rgbClr val="122234"/>
                </a:solidFill>
                <a:latin typeface="Montserrat SemiBold" panose="00000700000000000000" pitchFamily="2" charset="0"/>
              </a:rPr>
              <a:t>『LUMEX』 </a:t>
            </a:r>
            <a:r>
              <a:rPr kumimoji="1" lang="ko-KR" altLang="en-US" sz="3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+mn-ea"/>
              </a:rPr>
              <a:t>회사 개요</a:t>
            </a:r>
            <a:endParaRPr kumimoji="1" lang="en-US" altLang="ko-KR" sz="32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F8182F-C06E-A227-2529-809170FF8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7" y="6164842"/>
            <a:ext cx="965055" cy="445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B2FD88-A80A-382F-EC05-F397F791867F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3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2414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A2F2DD-8EB5-FA90-ED74-9D4169282B7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795C42-A436-733B-CE7C-7C16ECB180C5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04  Turnkey Project Execution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BAC7F6-6A61-4331-4FDC-19B0E05004E3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96168F-8F50-348E-2F0D-7470C434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09E4194-5CF7-3220-D1F9-26540848540C}"/>
              </a:ext>
            </a:extLst>
          </p:cNvPr>
          <p:cNvGrpSpPr/>
          <p:nvPr/>
        </p:nvGrpSpPr>
        <p:grpSpPr>
          <a:xfrm>
            <a:off x="578758" y="1772650"/>
            <a:ext cx="6186715" cy="584771"/>
            <a:chOff x="2797629" y="2286311"/>
            <a:chExt cx="6186715" cy="584771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1E3BB6D2-C95D-6A38-238D-42E127069A9C}"/>
                </a:ext>
              </a:extLst>
            </p:cNvPr>
            <p:cNvSpPr/>
            <p:nvPr/>
          </p:nvSpPr>
          <p:spPr>
            <a:xfrm>
              <a:off x="2797629" y="2286311"/>
              <a:ext cx="6186714" cy="58477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08AB54F-F7A8-259D-2690-9ED08BD71032}"/>
                </a:ext>
              </a:extLst>
            </p:cNvPr>
            <p:cNvSpPr/>
            <p:nvPr/>
          </p:nvSpPr>
          <p:spPr>
            <a:xfrm>
              <a:off x="2841172" y="2317086"/>
              <a:ext cx="719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 SemiBold" panose="00000700000000000000" pitchFamily="2" charset="0"/>
                </a:rPr>
                <a:t>06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4E3A3B9-AF32-63C6-023C-083C1C25F9A2}"/>
                </a:ext>
              </a:extLst>
            </p:cNvPr>
            <p:cNvSpPr/>
            <p:nvPr/>
          </p:nvSpPr>
          <p:spPr>
            <a:xfrm>
              <a:off x="3473666" y="2424809"/>
              <a:ext cx="55106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시운전</a:t>
              </a:r>
              <a:r>
                <a:rPr kumimoji="1" lang="en-US" altLang="ko-KR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 </a:t>
              </a:r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및 </a:t>
              </a:r>
              <a:r>
                <a:rPr kumimoji="1" lang="ko-KR" altLang="en-US" sz="1400" b="1" spc="-100" dirty="0" err="1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램프업</a:t>
              </a:r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 지원</a:t>
              </a:r>
            </a:p>
          </p:txBody>
        </p:sp>
      </p:grpSp>
      <p:sp>
        <p:nvSpPr>
          <p:cNvPr id="106" name="TextBox 6">
            <a:extLst>
              <a:ext uri="{FF2B5EF4-FFF2-40B4-BE49-F238E27FC236}">
                <a16:creationId xmlns:a16="http://schemas.microsoft.com/office/drawing/2014/main" id="{95F18072-A0EA-DD00-FABE-2E2224B7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795" y="2706676"/>
            <a:ext cx="4876131" cy="61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just" eaLnBrk="1" latinLnBrk="1" hangingPunct="1">
              <a:lnSpc>
                <a:spcPct val="150000"/>
              </a:lnSpc>
            </a:pPr>
            <a:r>
              <a:rPr kumimoji="1" lang="ko-KR" altLang="en-US" sz="12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루멕스는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모든 장비 및 관련 시스템에 대해 설치</a:t>
            </a:r>
            <a:r>
              <a: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시운전</a:t>
            </a:r>
            <a:r>
              <a: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초기 가동 지원 및 </a:t>
            </a:r>
            <a:r>
              <a:rPr kumimoji="1" lang="ko-KR" altLang="en-US" sz="12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램프업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지원을 제공합니다</a:t>
            </a:r>
            <a:r>
              <a: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</a:p>
        </p:txBody>
      </p:sp>
      <p:sp>
        <p:nvSpPr>
          <p:cNvPr id="107" name="TextBox 6">
            <a:extLst>
              <a:ext uri="{FF2B5EF4-FFF2-40B4-BE49-F238E27FC236}">
                <a16:creationId xmlns:a16="http://schemas.microsoft.com/office/drawing/2014/main" id="{312A4AB1-0E55-2201-AA91-7F11D43DE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600133"/>
            <a:ext cx="5002547" cy="144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장비 설치 및 시운전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품질 목표 달성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사이클 타임 확보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시스템 신뢰성 검증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공정 수행 능력 검증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171450" indent="-171450" algn="just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램프업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및 안정화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8" name="Picture 32">
            <a:extLst>
              <a:ext uri="{FF2B5EF4-FFF2-40B4-BE49-F238E27FC236}">
                <a16:creationId xmlns:a16="http://schemas.microsoft.com/office/drawing/2014/main" id="{08FC6F74-CDA4-7774-22E3-35FEF477A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311" y="1772650"/>
            <a:ext cx="4453919" cy="47716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30200" sx="102000" sy="102000" algn="ctr" rotWithShape="0">
              <a:prstClr val="black">
                <a:alpha val="16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B5F7CCB-CBED-F54A-2FF7-76D8BF1F8AA9}"/>
              </a:ext>
            </a:extLst>
          </p:cNvPr>
          <p:cNvSpPr/>
          <p:nvPr/>
        </p:nvSpPr>
        <p:spPr>
          <a:xfrm>
            <a:off x="7250311" y="1772650"/>
            <a:ext cx="4453919" cy="4771669"/>
          </a:xfrm>
          <a:prstGeom prst="rect">
            <a:avLst/>
          </a:prstGeom>
          <a:solidFill>
            <a:srgbClr val="122234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FE7F6-CBC2-AF41-23AC-4AEE427D07A8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30</a:t>
            </a:fld>
            <a:endParaRPr lang="ru-RU" sz="1000" dirty="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DDFEE3-0582-69B1-85FC-1FD8DDED07A3}"/>
              </a:ext>
            </a:extLst>
          </p:cNvPr>
          <p:cNvSpPr/>
          <p:nvPr/>
        </p:nvSpPr>
        <p:spPr>
          <a:xfrm>
            <a:off x="870674" y="918571"/>
            <a:ext cx="7953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52635"/>
                </a:solidFill>
                <a:effectLst/>
                <a:uLnTx/>
                <a:uFillTx/>
                <a:latin typeface="Montserrat Bold"/>
                <a:ea typeface="맑은 고딕"/>
                <a:cs typeface="+mn-cs"/>
              </a:rPr>
              <a:t>SCOPE OF WORK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52635"/>
              </a:solidFill>
              <a:effectLst/>
              <a:uLnTx/>
              <a:uFillTx/>
              <a:latin typeface="Montserrat Bold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97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>
            <a:extLst>
              <a:ext uri="{FF2B5EF4-FFF2-40B4-BE49-F238E27FC236}">
                <a16:creationId xmlns:a16="http://schemas.microsoft.com/office/drawing/2014/main" id="{DF49EF8E-7E3E-8639-D199-5EFC7E1F240F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200056" y="1906928"/>
            <a:ext cx="5334519" cy="270485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4A2F2DD-8EB5-FA90-ED74-9D4169282B7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795C42-A436-733B-CE7C-7C16ECB180C5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04  Turnkey Project Execution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BAC7F6-6A61-4331-4FDC-19B0E05004E3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96168F-8F50-348E-2F0D-7470C434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B15C598-9DE2-A99B-5F96-3EF6365D46C4}"/>
              </a:ext>
            </a:extLst>
          </p:cNvPr>
          <p:cNvSpPr/>
          <p:nvPr/>
        </p:nvSpPr>
        <p:spPr>
          <a:xfrm>
            <a:off x="522480" y="945737"/>
            <a:ext cx="87927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122234"/>
                </a:solidFill>
                <a:latin typeface="Montserrat SemiBold" panose="00000700000000000000" pitchFamily="2" charset="0"/>
              </a:rPr>
              <a:t>품질 목표 달성</a:t>
            </a:r>
          </a:p>
        </p:txBody>
      </p:sp>
      <p:pic>
        <p:nvPicPr>
          <p:cNvPr id="77" name="Picture 6" descr="RWG services for the power generation industry | RWG | Gas Turbine Repair &amp; Overhaul Specialists">
            <a:extLst>
              <a:ext uri="{FF2B5EF4-FFF2-40B4-BE49-F238E27FC236}">
                <a16:creationId xmlns:a16="http://schemas.microsoft.com/office/drawing/2014/main" id="{FDA7EB7D-1C9C-54AE-1ED6-9FCF20D01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84"/>
          <a:stretch/>
        </p:blipFill>
        <p:spPr bwMode="auto">
          <a:xfrm>
            <a:off x="656026" y="1899509"/>
            <a:ext cx="5334519" cy="27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6DC2AB8A-3A15-DA38-7AF6-DF20E044B1F7}"/>
              </a:ext>
            </a:extLst>
          </p:cNvPr>
          <p:cNvSpPr/>
          <p:nvPr/>
        </p:nvSpPr>
        <p:spPr>
          <a:xfrm>
            <a:off x="656026" y="4883910"/>
            <a:ext cx="8894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Tx/>
              <a:buNone/>
            </a:pPr>
            <a:r>
              <a:rPr kumimoji="1" lang="ko-KR" altLang="en-US" sz="14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루멕스는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고객이 전반적인 품질 목표를 달성할 수 있도록 지원합니다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3BB4854-ABE9-D4C0-A3E4-5B5D58E5F6F1}"/>
              </a:ext>
            </a:extLst>
          </p:cNvPr>
          <p:cNvSpPr/>
          <p:nvPr/>
        </p:nvSpPr>
        <p:spPr>
          <a:xfrm>
            <a:off x="656028" y="5293435"/>
            <a:ext cx="2544372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바디샵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(Body Shop)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의 모든 품질 이슈 관리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     -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형상 품질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(Geometric Quality)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     -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외관 품질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(Aspect Quality)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     -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용접 품질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(Welding Quality)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5AAFDA5-DDC9-DBB9-EE2E-F91AD7D54ACD}"/>
              </a:ext>
            </a:extLst>
          </p:cNvPr>
          <p:cNvSpPr/>
          <p:nvPr/>
        </p:nvSpPr>
        <p:spPr>
          <a:xfrm>
            <a:off x="3467101" y="5293435"/>
            <a:ext cx="2449912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바디샵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장비 설치 중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체킹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피스쳐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(Checking Fixture)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를 사용하여 스크류 바디 빌드 진행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EF645E-BB6F-B6FD-3AD6-12177374471A}"/>
              </a:ext>
            </a:extLst>
          </p:cNvPr>
          <p:cNvSpPr/>
          <p:nvPr/>
        </p:nvSpPr>
        <p:spPr>
          <a:xfrm>
            <a:off x="6278174" y="5293435"/>
            <a:ext cx="2449912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프레스 패널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(Stamping Panel)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이 요구 품질 및 납기와 함께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바디샵으로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전달되도록 관리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6E21EE1-CD4B-C312-D1CC-9C53CE63F048}"/>
              </a:ext>
            </a:extLst>
          </p:cNvPr>
          <p:cNvSpPr/>
          <p:nvPr/>
        </p:nvSpPr>
        <p:spPr>
          <a:xfrm>
            <a:off x="9084664" y="5293435"/>
            <a:ext cx="2449912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모든 품질 개선 관련 규칙과 절차는 </a:t>
            </a:r>
            <a:b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고객사의 표준에 따라 진행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D5BED-12DD-E6B3-6424-BEABC83F43FE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31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650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biLevel thresh="75000"/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  <a14:imgEffect>
                      <a14:brightnessContrast bright="-22000" contras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E5C688-EB89-DD5D-1356-C8AE379625F6}"/>
              </a:ext>
            </a:extLst>
          </p:cNvPr>
          <p:cNvSpPr/>
          <p:nvPr/>
        </p:nvSpPr>
        <p:spPr>
          <a:xfrm>
            <a:off x="4611781" y="4445000"/>
            <a:ext cx="737365" cy="93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05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BF25F-299A-3F09-A940-027931D2FD1B}"/>
              </a:ext>
            </a:extLst>
          </p:cNvPr>
          <p:cNvSpPr/>
          <p:nvPr/>
        </p:nvSpPr>
        <p:spPr>
          <a:xfrm>
            <a:off x="5349147" y="4445000"/>
            <a:ext cx="6515894" cy="93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+mn-ea"/>
              </a:rPr>
              <a:t>공급가능 설비 및 시스템</a:t>
            </a:r>
            <a:endParaRPr kumimoji="1" lang="en-US" altLang="ko-KR" sz="32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D62A7A-28CA-A3E9-6B8E-64497E10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7" y="6164842"/>
            <a:ext cx="965055" cy="445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3BF768-54BF-3B0D-DC91-D49F48FBDC42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32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144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119086" y="1272910"/>
            <a:ext cx="7953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공급가능 설비 및 시스템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A4D9FE7-AED1-1445-A8A5-4C792A3A7E33}"/>
              </a:ext>
            </a:extLst>
          </p:cNvPr>
          <p:cNvCxnSpPr/>
          <p:nvPr/>
        </p:nvCxnSpPr>
        <p:spPr>
          <a:xfrm>
            <a:off x="11072150" y="6455587"/>
            <a:ext cx="753270" cy="0"/>
          </a:xfrm>
          <a:prstGeom prst="straightConnector1">
            <a:avLst/>
          </a:prstGeom>
          <a:ln w="25400" cap="rnd">
            <a:solidFill>
              <a:schemeClr val="accent1">
                <a:lumMod val="75000"/>
                <a:lumOff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2">
            <a:extLst>
              <a:ext uri="{FF2B5EF4-FFF2-40B4-BE49-F238E27FC236}">
                <a16:creationId xmlns:a16="http://schemas.microsoft.com/office/drawing/2014/main" id="{32DD0C57-741E-7D33-74C3-6B7254ACB96C}"/>
              </a:ext>
            </a:extLst>
          </p:cNvPr>
          <p:cNvSpPr/>
          <p:nvPr/>
        </p:nvSpPr>
        <p:spPr>
          <a:xfrm>
            <a:off x="4572000" y="2724670"/>
            <a:ext cx="1349800" cy="1349798"/>
          </a:xfrm>
          <a:prstGeom prst="roundRect">
            <a:avLst/>
          </a:prstGeom>
          <a:solidFill>
            <a:srgbClr val="12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2">
            <a:extLst>
              <a:ext uri="{FF2B5EF4-FFF2-40B4-BE49-F238E27FC236}">
                <a16:creationId xmlns:a16="http://schemas.microsoft.com/office/drawing/2014/main" id="{A31BF852-3F85-A790-5FC9-4D922C798CB0}"/>
              </a:ext>
            </a:extLst>
          </p:cNvPr>
          <p:cNvSpPr/>
          <p:nvPr/>
        </p:nvSpPr>
        <p:spPr>
          <a:xfrm>
            <a:off x="6270200" y="2724670"/>
            <a:ext cx="1349800" cy="1349798"/>
          </a:xfrm>
          <a:prstGeom prst="roundRect">
            <a:avLst/>
          </a:prstGeom>
          <a:solidFill>
            <a:srgbClr val="12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2">
            <a:extLst>
              <a:ext uri="{FF2B5EF4-FFF2-40B4-BE49-F238E27FC236}">
                <a16:creationId xmlns:a16="http://schemas.microsoft.com/office/drawing/2014/main" id="{DBE9D4B3-9E9B-4218-57F7-A49F1D4E44B4}"/>
              </a:ext>
            </a:extLst>
          </p:cNvPr>
          <p:cNvSpPr/>
          <p:nvPr/>
        </p:nvSpPr>
        <p:spPr>
          <a:xfrm>
            <a:off x="4572000" y="4390828"/>
            <a:ext cx="1349800" cy="1349798"/>
          </a:xfrm>
          <a:prstGeom prst="roundRect">
            <a:avLst/>
          </a:prstGeom>
          <a:solidFill>
            <a:srgbClr val="12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2">
            <a:extLst>
              <a:ext uri="{FF2B5EF4-FFF2-40B4-BE49-F238E27FC236}">
                <a16:creationId xmlns:a16="http://schemas.microsoft.com/office/drawing/2014/main" id="{D068353C-78CB-1862-3818-1D4A0D90F87E}"/>
              </a:ext>
            </a:extLst>
          </p:cNvPr>
          <p:cNvSpPr/>
          <p:nvPr/>
        </p:nvSpPr>
        <p:spPr>
          <a:xfrm>
            <a:off x="6270200" y="4390828"/>
            <a:ext cx="1349800" cy="1349798"/>
          </a:xfrm>
          <a:prstGeom prst="roundRect">
            <a:avLst/>
          </a:prstGeom>
          <a:solidFill>
            <a:srgbClr val="12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8D20B9-C86B-CB43-F0A5-5820D89F6E57}"/>
              </a:ext>
            </a:extLst>
          </p:cNvPr>
          <p:cNvSpPr/>
          <p:nvPr/>
        </p:nvSpPr>
        <p:spPr>
          <a:xfrm>
            <a:off x="8176679" y="2704760"/>
            <a:ext cx="3129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WELDING EQUIPMENT</a:t>
            </a:r>
            <a:endParaRPr kumimoji="1" lang="ko-KR" altLang="en-US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55AEE0-0723-B932-AD91-96CEB21D3019}"/>
              </a:ext>
            </a:extLst>
          </p:cNvPr>
          <p:cNvSpPr/>
          <p:nvPr/>
        </p:nvSpPr>
        <p:spPr>
          <a:xfrm>
            <a:off x="8176679" y="3024993"/>
            <a:ext cx="3091396" cy="889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스폿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용접 건 및 액세서리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로봇 어플리케이션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스터드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용접기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MIG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용접기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F3731A-86D3-0611-9FD0-A7F5BC84BB1D}"/>
              </a:ext>
            </a:extLst>
          </p:cNvPr>
          <p:cNvSpPr/>
          <p:nvPr/>
        </p:nvSpPr>
        <p:spPr>
          <a:xfrm>
            <a:off x="8176679" y="4370918"/>
            <a:ext cx="3231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TRANSFERRING EQUIPMENT</a:t>
            </a:r>
            <a:endParaRPr kumimoji="1" lang="ko-KR" altLang="en-US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6A65EB-7CAB-7796-FDD0-E60041CAAEDD}"/>
              </a:ext>
            </a:extLst>
          </p:cNvPr>
          <p:cNvSpPr/>
          <p:nvPr/>
        </p:nvSpPr>
        <p:spPr>
          <a:xfrm>
            <a:off x="8176679" y="4691151"/>
            <a:ext cx="3091396" cy="1094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셔틀 트랜스퍼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스키드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롤러 컨베이어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슬랫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컨베이어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EMS/P&amp;F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컨베이어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매니퓰레이터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BE3091-5B19-1880-9121-A1E305E67EF0}"/>
              </a:ext>
            </a:extLst>
          </p:cNvPr>
          <p:cNvSpPr/>
          <p:nvPr/>
        </p:nvSpPr>
        <p:spPr>
          <a:xfrm>
            <a:off x="1539523" y="2704760"/>
            <a:ext cx="3129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지그 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&amp; </a:t>
            </a:r>
            <a:r>
              <a:rPr kumimoji="1" lang="ko-KR" altLang="en-US" sz="14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고정구</a:t>
            </a:r>
            <a:endParaRPr kumimoji="1" lang="ko-KR" altLang="en-US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56902B-1EDC-B28D-5824-9F7E55E269BE}"/>
              </a:ext>
            </a:extLst>
          </p:cNvPr>
          <p:cNvSpPr/>
          <p:nvPr/>
        </p:nvSpPr>
        <p:spPr>
          <a:xfrm>
            <a:off x="1533596" y="3024993"/>
            <a:ext cx="3091396" cy="889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용접 지그 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&amp;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고정구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메인 벅 시스템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피팅 지그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fr-FR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FBL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라인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7B8932-779C-C11D-53BF-CD49C518FFBA}"/>
              </a:ext>
            </a:extLst>
          </p:cNvPr>
          <p:cNvSpPr/>
          <p:nvPr/>
        </p:nvSpPr>
        <p:spPr>
          <a:xfrm>
            <a:off x="1539523" y="4370918"/>
            <a:ext cx="3129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QC TOOLING &amp; MACHINE</a:t>
            </a:r>
            <a:endParaRPr kumimoji="1" lang="ko-KR" altLang="en-US" sz="1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02187D-8842-5781-C79C-8CBE565E1207}"/>
              </a:ext>
            </a:extLst>
          </p:cNvPr>
          <p:cNvSpPr/>
          <p:nvPr/>
        </p:nvSpPr>
        <p:spPr>
          <a:xfrm>
            <a:off x="1533596" y="4691151"/>
            <a:ext cx="3091396" cy="889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싱글 패널 게이지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BIW &amp;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서브 어셈블리 체크 </a:t>
            </a: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픽스쳐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용접 테스터</a:t>
            </a:r>
            <a:endParaRPr kumimoji="1" lang="en-US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품질 관리 도구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4338" name="Picture 2" descr="Page 13 | Jig Fixture Vectors &amp; Illustrations for Free Download | Freepik">
            <a:extLst>
              <a:ext uri="{FF2B5EF4-FFF2-40B4-BE49-F238E27FC236}">
                <a16:creationId xmlns:a16="http://schemas.microsoft.com/office/drawing/2014/main" id="{3C42B258-C3A1-FE5E-8150-F2751311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4" b="89936" l="9904" r="90096">
                        <a14:foregroundMark x1="16933" y1="51917" x2="16933" y2="51917"/>
                        <a14:foregroundMark x1="22204" y1="54792" x2="22204" y2="54792"/>
                        <a14:foregroundMark x1="30032" y1="43770" x2="30032" y2="43770"/>
                        <a14:foregroundMark x1="43450" y1="40256" x2="43450" y2="40256"/>
                        <a14:foregroundMark x1="44569" y1="18051" x2="44569" y2="18051"/>
                        <a14:foregroundMark x1="55431" y1="33067" x2="55431" y2="33067"/>
                        <a14:foregroundMark x1="60543" y1="41374" x2="60543" y2="41374"/>
                        <a14:foregroundMark x1="88978" y1="55112" x2="88978" y2="55112"/>
                        <a14:foregroundMark x1="88339" y1="73323" x2="88339" y2="73323"/>
                        <a14:foregroundMark x1="87380" y1="89457" x2="87380" y2="89457"/>
                        <a14:foregroundMark x1="73482" y1="86901" x2="73482" y2="86901"/>
                        <a14:foregroundMark x1="85623" y1="89776" x2="90096" y2="89776"/>
                        <a14:foregroundMark x1="37540" y1="86581" x2="38179" y2="88339"/>
                        <a14:foregroundMark x1="25879" y1="89137" x2="20607" y2="89776"/>
                        <a14:foregroundMark x1="23642" y1="72684" x2="24281" y2="78115"/>
                        <a14:foregroundMark x1="43291" y1="57348" x2="43291" y2="57348"/>
                        <a14:foregroundMark x1="88339" y1="74121" x2="88019" y2="80351"/>
                        <a14:foregroundMark x1="87859" y1="71086" x2="87859" y2="71086"/>
                        <a14:foregroundMark x1="88339" y1="70288" x2="88978" y2="81629"/>
                        <a14:foregroundMark x1="88978" y1="81629" x2="88019" y2="72045"/>
                        <a14:foregroundMark x1="88019" y1="72045" x2="87220" y2="69968"/>
                        <a14:foregroundMark x1="88978" y1="68530" x2="87380" y2="68530"/>
                        <a14:foregroundMark x1="88019" y1="68690" x2="88339" y2="84345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35" y="2933950"/>
            <a:ext cx="982820" cy="98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obotic Welder Icon - Free PNG &amp; SVG 78250 - Noun Project">
            <a:extLst>
              <a:ext uri="{FF2B5EF4-FFF2-40B4-BE49-F238E27FC236}">
                <a16:creationId xmlns:a16="http://schemas.microsoft.com/office/drawing/2014/main" id="{D3137608-6811-DAC2-3A8F-6DAD6A28B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22" y="2936588"/>
            <a:ext cx="901859" cy="90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ar Conveyor vector illustration on a background.Premium quality  symbols.vector icons for concept and graphic design. 7772550 Vector Art at  Vecteezy">
            <a:extLst>
              <a:ext uri="{FF2B5EF4-FFF2-40B4-BE49-F238E27FC236}">
                <a16:creationId xmlns:a16="http://schemas.microsoft.com/office/drawing/2014/main" id="{49549CFB-F0DB-FF4A-F4E0-F446CC67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6939" l="3826" r="98623">
                        <a14:foregroundMark x1="55853" y1="12449" x2="55853" y2="12449"/>
                        <a14:foregroundMark x1="61362" y1="16327" x2="45601" y2="19796"/>
                        <a14:foregroundMark x1="69396" y1="14898" x2="88064" y2="27041"/>
                        <a14:foregroundMark x1="93573" y1="31531" x2="94721" y2="44694"/>
                        <a14:foregroundMark x1="98699" y1="37347" x2="98393" y2="39796"/>
                        <a14:foregroundMark x1="64269" y1="5102" x2="15991" y2="26837"/>
                        <a14:foregroundMark x1="15991" y1="26837" x2="14461" y2="28571"/>
                        <a14:foregroundMark x1="15226" y1="29082" x2="10406" y2="44184"/>
                        <a14:foregroundMark x1="3826" y1="32959" x2="5279" y2="42245"/>
                        <a14:foregroundMark x1="28768" y1="46633" x2="35348" y2="48571"/>
                        <a14:foregroundMark x1="67559" y1="46633" x2="70543" y2="50510"/>
                        <a14:foregroundMark x1="66871" y1="71531" x2="64652" y2="80306"/>
                        <a14:foregroundMark x1="63887" y1="91531" x2="51492" y2="95000"/>
                        <a14:foregroundMark x1="72686" y1="94490" x2="80031" y2="96939"/>
                        <a14:foregroundMark x1="34277" y1="72041" x2="36802" y2="93571"/>
                        <a14:foregroundMark x1="6427" y1="71020" x2="6044" y2="81837"/>
                        <a14:foregroundMark x1="18516" y1="80306" x2="18516" y2="80306"/>
                        <a14:foregroundMark x1="19969" y1="79898" x2="19204" y2="83265"/>
                        <a14:foregroundMark x1="47437" y1="81837" x2="50727" y2="83265"/>
                        <a14:foregroundMark x1="77812" y1="81837" x2="84774" y2="83265"/>
                        <a14:foregroundMark x1="92502" y1="74490" x2="94338" y2="85204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625" y="4806426"/>
            <a:ext cx="765852" cy="57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Testing, machine, laboratory, science, equipment icon - Download on  Iconfinder">
            <a:extLst>
              <a:ext uri="{FF2B5EF4-FFF2-40B4-BE49-F238E27FC236}">
                <a16:creationId xmlns:a16="http://schemas.microsoft.com/office/drawing/2014/main" id="{5004ABD9-70C9-CEB5-6000-2749CE58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077" y="4659830"/>
            <a:ext cx="804840" cy="80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3699DDF-100A-40EA-2C3F-B108C493E900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568467B-DEC3-5BFC-F629-8BE11390CC97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05 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공급가능 설비 및 시스템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A5DCAEB-51AD-5533-F12B-E7B3DC624DEF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2EDD05B-261F-5237-CE10-3471573D3486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D9C315-F4D5-0B26-E271-A500EF2AB5EA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33</a:t>
            </a:fld>
            <a:endParaRPr lang="ru-RU" sz="1000" dirty="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89A2A4-44E3-8ECD-0978-97B6EAF13801}"/>
              </a:ext>
            </a:extLst>
          </p:cNvPr>
          <p:cNvSpPr/>
          <p:nvPr/>
        </p:nvSpPr>
        <p:spPr>
          <a:xfrm>
            <a:off x="2119086" y="1824562"/>
            <a:ext cx="79538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ontserrat Bold"/>
                <a:ea typeface="맑은 고딕"/>
              </a:rPr>
              <a:t>SUPPLY EQUIPMENT &amp; SYSTEMS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ontserrat Bold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1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48F0E-0FFE-4D7C-A072-DF932C8104A6}"/>
              </a:ext>
            </a:extLst>
          </p:cNvPr>
          <p:cNvSpPr/>
          <p:nvPr/>
        </p:nvSpPr>
        <p:spPr>
          <a:xfrm>
            <a:off x="-1" y="0"/>
            <a:ext cx="40533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68BB9D-9B9B-757F-30D6-662088523B67}"/>
              </a:ext>
            </a:extLst>
          </p:cNvPr>
          <p:cNvSpPr/>
          <p:nvPr/>
        </p:nvSpPr>
        <p:spPr>
          <a:xfrm>
            <a:off x="531330" y="1542224"/>
            <a:ext cx="4053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REFERENCE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EQUIPMENT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824632-4BC3-09BE-4882-0A2569CC5D48}"/>
              </a:ext>
            </a:extLst>
          </p:cNvPr>
          <p:cNvSpPr/>
          <p:nvPr/>
        </p:nvSpPr>
        <p:spPr>
          <a:xfrm>
            <a:off x="4707402" y="954613"/>
            <a:ext cx="3149600" cy="22061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276366-FDA7-20BC-C453-004D3A755F24}"/>
              </a:ext>
            </a:extLst>
          </p:cNvPr>
          <p:cNvSpPr/>
          <p:nvPr/>
        </p:nvSpPr>
        <p:spPr>
          <a:xfrm>
            <a:off x="8511069" y="954613"/>
            <a:ext cx="3149600" cy="220617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B6DDB2-82FE-A6B1-8605-982A50578F32}"/>
              </a:ext>
            </a:extLst>
          </p:cNvPr>
          <p:cNvSpPr/>
          <p:nvPr/>
        </p:nvSpPr>
        <p:spPr>
          <a:xfrm>
            <a:off x="4707402" y="3930042"/>
            <a:ext cx="3149600" cy="220617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21357-CCA1-52BC-7A47-6AF756894422}"/>
              </a:ext>
            </a:extLst>
          </p:cNvPr>
          <p:cNvSpPr/>
          <p:nvPr/>
        </p:nvSpPr>
        <p:spPr>
          <a:xfrm>
            <a:off x="8546778" y="3930042"/>
            <a:ext cx="3149600" cy="220617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57497F-1700-99C6-4AEA-316A080063B3}"/>
              </a:ext>
            </a:extLst>
          </p:cNvPr>
          <p:cNvGrpSpPr/>
          <p:nvPr/>
        </p:nvGrpSpPr>
        <p:grpSpPr>
          <a:xfrm>
            <a:off x="1149599" y="3580082"/>
            <a:ext cx="1754136" cy="1735694"/>
            <a:chOff x="756542" y="3680706"/>
            <a:chExt cx="2543030" cy="2516295"/>
          </a:xfrm>
        </p:grpSpPr>
        <p:sp>
          <p:nvSpPr>
            <p:cNvPr id="21" name="모서리가 둥근 직사각형 2">
              <a:extLst>
                <a:ext uri="{FF2B5EF4-FFF2-40B4-BE49-F238E27FC236}">
                  <a16:creationId xmlns:a16="http://schemas.microsoft.com/office/drawing/2014/main" id="{FDF482B3-79F7-2276-7E6B-76D8AD55C9F0}"/>
                </a:ext>
              </a:extLst>
            </p:cNvPr>
            <p:cNvSpPr/>
            <p:nvPr/>
          </p:nvSpPr>
          <p:spPr>
            <a:xfrm>
              <a:off x="756542" y="3680706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">
              <a:extLst>
                <a:ext uri="{FF2B5EF4-FFF2-40B4-BE49-F238E27FC236}">
                  <a16:creationId xmlns:a16="http://schemas.microsoft.com/office/drawing/2014/main" id="{070C62BF-7418-E65E-03D1-2DD4BB4E7532}"/>
                </a:ext>
              </a:extLst>
            </p:cNvPr>
            <p:cNvSpPr/>
            <p:nvPr/>
          </p:nvSpPr>
          <p:spPr>
            <a:xfrm>
              <a:off x="2173397" y="3680706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">
              <a:extLst>
                <a:ext uri="{FF2B5EF4-FFF2-40B4-BE49-F238E27FC236}">
                  <a16:creationId xmlns:a16="http://schemas.microsoft.com/office/drawing/2014/main" id="{A39610BE-F2B4-2915-C6B6-1852805E7F4D}"/>
                </a:ext>
              </a:extLst>
            </p:cNvPr>
            <p:cNvSpPr/>
            <p:nvPr/>
          </p:nvSpPr>
          <p:spPr>
            <a:xfrm>
              <a:off x="756542" y="5070827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">
              <a:extLst>
                <a:ext uri="{FF2B5EF4-FFF2-40B4-BE49-F238E27FC236}">
                  <a16:creationId xmlns:a16="http://schemas.microsoft.com/office/drawing/2014/main" id="{1F7BE4CF-4F9B-20E1-3DAB-2EF344A1D569}"/>
                </a:ext>
              </a:extLst>
            </p:cNvPr>
            <p:cNvSpPr/>
            <p:nvPr/>
          </p:nvSpPr>
          <p:spPr>
            <a:xfrm>
              <a:off x="2173397" y="5070827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2" descr="Page 13 | Jig Fixture Vectors &amp; Illustrations for Free Download | Freepik">
              <a:extLst>
                <a:ext uri="{FF2B5EF4-FFF2-40B4-BE49-F238E27FC236}">
                  <a16:creationId xmlns:a16="http://schemas.microsoft.com/office/drawing/2014/main" id="{67613601-8FEC-A4F8-0157-F08B4D13C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4" b="89936" l="9904" r="90096">
                          <a14:foregroundMark x1="16933" y1="51917" x2="16933" y2="51917"/>
                          <a14:foregroundMark x1="22204" y1="54792" x2="22204" y2="54792"/>
                          <a14:foregroundMark x1="30032" y1="43770" x2="30032" y2="43770"/>
                          <a14:foregroundMark x1="43450" y1="40256" x2="43450" y2="40256"/>
                          <a14:foregroundMark x1="44569" y1="18051" x2="44569" y2="18051"/>
                          <a14:foregroundMark x1="55431" y1="33067" x2="55431" y2="33067"/>
                          <a14:foregroundMark x1="60543" y1="41374" x2="60543" y2="41374"/>
                          <a14:foregroundMark x1="88978" y1="55112" x2="88978" y2="55112"/>
                          <a14:foregroundMark x1="88339" y1="73323" x2="88339" y2="73323"/>
                          <a14:foregroundMark x1="87380" y1="89457" x2="87380" y2="89457"/>
                          <a14:foregroundMark x1="73482" y1="86901" x2="73482" y2="86901"/>
                          <a14:foregroundMark x1="85623" y1="89776" x2="90096" y2="89776"/>
                          <a14:foregroundMark x1="37540" y1="86581" x2="38179" y2="88339"/>
                          <a14:foregroundMark x1="25879" y1="89137" x2="20607" y2="89776"/>
                          <a14:foregroundMark x1="23642" y1="72684" x2="24281" y2="78115"/>
                          <a14:foregroundMark x1="43291" y1="57348" x2="43291" y2="57348"/>
                          <a14:foregroundMark x1="88339" y1="74121" x2="88019" y2="80351"/>
                          <a14:foregroundMark x1="87859" y1="71086" x2="87859" y2="71086"/>
                          <a14:foregroundMark x1="88339" y1="70288" x2="88978" y2="81629"/>
                          <a14:foregroundMark x1="88978" y1="81629" x2="88019" y2="72045"/>
                          <a14:foregroundMark x1="88019" y1="72045" x2="87220" y2="69968"/>
                          <a14:foregroundMark x1="88978" y1="68530" x2="87380" y2="68530"/>
                          <a14:foregroundMark x1="88019" y1="68690" x2="88339" y2="84345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905" y="3855314"/>
              <a:ext cx="819994" cy="819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Robotic Welder Icon - Free PNG &amp; SVG 78250 - Noun Project">
              <a:extLst>
                <a:ext uri="{FF2B5EF4-FFF2-40B4-BE49-F238E27FC236}">
                  <a16:creationId xmlns:a16="http://schemas.microsoft.com/office/drawing/2014/main" id="{3BFAB7BA-CA79-1738-C6B3-BE77F11CC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644" y="3857515"/>
              <a:ext cx="752446" cy="75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Car Conveyor vector illustration on a background.Premium quality  symbols.vector icons for concept and graphic design. 7772550 Vector Art at  Vecteezy">
              <a:extLst>
                <a:ext uri="{FF2B5EF4-FFF2-40B4-BE49-F238E27FC236}">
                  <a16:creationId xmlns:a16="http://schemas.microsoft.com/office/drawing/2014/main" id="{2B7E0566-1C10-0D11-C22E-03AC00895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000" b="96939" l="3826" r="98623">
                          <a14:foregroundMark x1="55853" y1="12449" x2="55853" y2="12449"/>
                          <a14:foregroundMark x1="61362" y1="16327" x2="45601" y2="19796"/>
                          <a14:foregroundMark x1="69396" y1="14898" x2="88064" y2="27041"/>
                          <a14:foregroundMark x1="93573" y1="31531" x2="94721" y2="44694"/>
                          <a14:foregroundMark x1="98699" y1="37347" x2="98393" y2="39796"/>
                          <a14:foregroundMark x1="64269" y1="5102" x2="15991" y2="26837"/>
                          <a14:foregroundMark x1="15991" y1="26837" x2="14461" y2="28571"/>
                          <a14:foregroundMark x1="15226" y1="29082" x2="10406" y2="44184"/>
                          <a14:foregroundMark x1="3826" y1="32959" x2="5279" y2="42245"/>
                          <a14:foregroundMark x1="28768" y1="46633" x2="35348" y2="48571"/>
                          <a14:foregroundMark x1="67559" y1="46633" x2="70543" y2="50510"/>
                          <a14:foregroundMark x1="66871" y1="71531" x2="64652" y2="80306"/>
                          <a14:foregroundMark x1="63887" y1="91531" x2="51492" y2="95000"/>
                          <a14:foregroundMark x1="72686" y1="94490" x2="80031" y2="96939"/>
                          <a14:foregroundMark x1="34277" y1="72041" x2="36802" y2="93571"/>
                          <a14:foregroundMark x1="6427" y1="71020" x2="6044" y2="81837"/>
                          <a14:foregroundMark x1="18516" y1="80306" x2="18516" y2="80306"/>
                          <a14:foregroundMark x1="19969" y1="79898" x2="19204" y2="83265"/>
                          <a14:foregroundMark x1="47437" y1="81837" x2="50727" y2="83265"/>
                          <a14:foregroundMark x1="77812" y1="81837" x2="84774" y2="83265"/>
                          <a14:foregroundMark x1="92502" y1="74490" x2="94338" y2="85204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381" y="5417572"/>
              <a:ext cx="638971" cy="479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2" descr="Testing, machine, laboratory, science, equipment icon - Download on  Iconfinder">
              <a:extLst>
                <a:ext uri="{FF2B5EF4-FFF2-40B4-BE49-F238E27FC236}">
                  <a16:creationId xmlns:a16="http://schemas.microsoft.com/office/drawing/2014/main" id="{CF7BD250-5ECE-5E6F-8BE0-9249AEC78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022" y="5295263"/>
              <a:ext cx="671500" cy="6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A1CD2B-77A1-C839-A4EE-4D5229462DCE}"/>
              </a:ext>
            </a:extLst>
          </p:cNvPr>
          <p:cNvSpPr/>
          <p:nvPr/>
        </p:nvSpPr>
        <p:spPr>
          <a:xfrm>
            <a:off x="4707403" y="3190012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메인 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E3EBCF-2BEF-4135-73F8-B594CC1F584A}"/>
              </a:ext>
            </a:extLst>
          </p:cNvPr>
          <p:cNvSpPr/>
          <p:nvPr/>
        </p:nvSpPr>
        <p:spPr>
          <a:xfrm>
            <a:off x="8511069" y="3190012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이송 시스템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CC02356-CDCA-B29E-A942-13B8105B451A}"/>
              </a:ext>
            </a:extLst>
          </p:cNvPr>
          <p:cNvSpPr/>
          <p:nvPr/>
        </p:nvSpPr>
        <p:spPr>
          <a:xfrm>
            <a:off x="4707403" y="6165441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로봇 핸들링 어플리케이션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A48D38F-0CAD-6484-5661-9E37A193E73E}"/>
              </a:ext>
            </a:extLst>
          </p:cNvPr>
          <p:cNvSpPr/>
          <p:nvPr/>
        </p:nvSpPr>
        <p:spPr>
          <a:xfrm>
            <a:off x="8511069" y="6165441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조립 지그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B1526C-8D27-4524-C95B-2DC4A7B58104}"/>
              </a:ext>
            </a:extLst>
          </p:cNvPr>
          <p:cNvSpPr/>
          <p:nvPr/>
        </p:nvSpPr>
        <p:spPr>
          <a:xfrm>
            <a:off x="531330" y="6151510"/>
            <a:ext cx="2937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Montserrat Light" panose="00000400000000000000" pitchFamily="2" charset="-52"/>
              </a:rPr>
              <a:t>[ 1 / 3 ]</a:t>
            </a:r>
            <a:endParaRPr lang="ko-KR" altLang="en-US" sz="1400" dirty="0">
              <a:solidFill>
                <a:schemeClr val="bg1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C0380-84B5-82D4-00B6-C371CF0BA587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34</a:t>
            </a:fld>
            <a:endParaRPr lang="ru-RU" sz="1000" dirty="0"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00B01-BEB3-A4E9-CE75-2442C2FD1F93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48EEE65-EF5A-2058-5F32-0C701CC2CB9F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05 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</a:rPr>
                <a:t>공급가능 설비 및 시스템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2CAA534-98EE-58F7-9088-F3C920EA1A88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D3DB54-91CF-EFE4-99D3-FABE33D8A8B8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9E4C1D-39F0-72CF-1D7B-714914C93871}"/>
              </a:ext>
            </a:extLst>
          </p:cNvPr>
          <p:cNvSpPr/>
          <p:nvPr/>
        </p:nvSpPr>
        <p:spPr>
          <a:xfrm>
            <a:off x="4707403" y="3416446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MAIN BUCK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AD6A5E-C62E-FECB-162E-44C8CD3F91EC}"/>
              </a:ext>
            </a:extLst>
          </p:cNvPr>
          <p:cNvSpPr/>
          <p:nvPr/>
        </p:nvSpPr>
        <p:spPr>
          <a:xfrm>
            <a:off x="8511069" y="3416446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TRANSFER SYSTEM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5D11D75-BC6F-86F4-7909-A868D7006C8E}"/>
              </a:ext>
            </a:extLst>
          </p:cNvPr>
          <p:cNvSpPr/>
          <p:nvPr/>
        </p:nvSpPr>
        <p:spPr>
          <a:xfrm>
            <a:off x="4707403" y="6391875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ROBOT HANDLING APPLICATION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7C0B7B-D242-2FD0-73E9-11367ABE0122}"/>
              </a:ext>
            </a:extLst>
          </p:cNvPr>
          <p:cNvSpPr/>
          <p:nvPr/>
        </p:nvSpPr>
        <p:spPr>
          <a:xfrm>
            <a:off x="8511069" y="6391875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ASSEMBLY JIG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5202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48F0E-0FFE-4D7C-A072-DF932C8104A6}"/>
              </a:ext>
            </a:extLst>
          </p:cNvPr>
          <p:cNvSpPr/>
          <p:nvPr/>
        </p:nvSpPr>
        <p:spPr>
          <a:xfrm>
            <a:off x="8138664" y="0"/>
            <a:ext cx="40533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57497F-1700-99C6-4AEA-316A080063B3}"/>
              </a:ext>
            </a:extLst>
          </p:cNvPr>
          <p:cNvGrpSpPr/>
          <p:nvPr/>
        </p:nvGrpSpPr>
        <p:grpSpPr>
          <a:xfrm>
            <a:off x="9288264" y="3580082"/>
            <a:ext cx="1754136" cy="1735694"/>
            <a:chOff x="756542" y="3680706"/>
            <a:chExt cx="2543030" cy="2516295"/>
          </a:xfrm>
        </p:grpSpPr>
        <p:sp>
          <p:nvSpPr>
            <p:cNvPr id="21" name="모서리가 둥근 직사각형 2">
              <a:extLst>
                <a:ext uri="{FF2B5EF4-FFF2-40B4-BE49-F238E27FC236}">
                  <a16:creationId xmlns:a16="http://schemas.microsoft.com/office/drawing/2014/main" id="{FDF482B3-79F7-2276-7E6B-76D8AD55C9F0}"/>
                </a:ext>
              </a:extLst>
            </p:cNvPr>
            <p:cNvSpPr/>
            <p:nvPr/>
          </p:nvSpPr>
          <p:spPr>
            <a:xfrm>
              <a:off x="756542" y="3680706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">
              <a:extLst>
                <a:ext uri="{FF2B5EF4-FFF2-40B4-BE49-F238E27FC236}">
                  <a16:creationId xmlns:a16="http://schemas.microsoft.com/office/drawing/2014/main" id="{070C62BF-7418-E65E-03D1-2DD4BB4E7532}"/>
                </a:ext>
              </a:extLst>
            </p:cNvPr>
            <p:cNvSpPr/>
            <p:nvPr/>
          </p:nvSpPr>
          <p:spPr>
            <a:xfrm>
              <a:off x="2173397" y="3680706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">
              <a:extLst>
                <a:ext uri="{FF2B5EF4-FFF2-40B4-BE49-F238E27FC236}">
                  <a16:creationId xmlns:a16="http://schemas.microsoft.com/office/drawing/2014/main" id="{A39610BE-F2B4-2915-C6B6-1852805E7F4D}"/>
                </a:ext>
              </a:extLst>
            </p:cNvPr>
            <p:cNvSpPr/>
            <p:nvPr/>
          </p:nvSpPr>
          <p:spPr>
            <a:xfrm>
              <a:off x="756542" y="5070827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">
              <a:extLst>
                <a:ext uri="{FF2B5EF4-FFF2-40B4-BE49-F238E27FC236}">
                  <a16:creationId xmlns:a16="http://schemas.microsoft.com/office/drawing/2014/main" id="{1F7BE4CF-4F9B-20E1-3DAB-2EF344A1D569}"/>
                </a:ext>
              </a:extLst>
            </p:cNvPr>
            <p:cNvSpPr/>
            <p:nvPr/>
          </p:nvSpPr>
          <p:spPr>
            <a:xfrm>
              <a:off x="2173397" y="5070827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2" descr="Page 13 | Jig Fixture Vectors &amp; Illustrations for Free Download | Freepik">
              <a:extLst>
                <a:ext uri="{FF2B5EF4-FFF2-40B4-BE49-F238E27FC236}">
                  <a16:creationId xmlns:a16="http://schemas.microsoft.com/office/drawing/2014/main" id="{67613601-8FEC-A4F8-0157-F08B4D13C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04" b="89936" l="9904" r="90096">
                          <a14:foregroundMark x1="16933" y1="51917" x2="16933" y2="51917"/>
                          <a14:foregroundMark x1="22204" y1="54792" x2="22204" y2="54792"/>
                          <a14:foregroundMark x1="30032" y1="43770" x2="30032" y2="43770"/>
                          <a14:foregroundMark x1="43450" y1="40256" x2="43450" y2="40256"/>
                          <a14:foregroundMark x1="44569" y1="18051" x2="44569" y2="18051"/>
                          <a14:foregroundMark x1="55431" y1="33067" x2="55431" y2="33067"/>
                          <a14:foregroundMark x1="60543" y1="41374" x2="60543" y2="41374"/>
                          <a14:foregroundMark x1="88978" y1="55112" x2="88978" y2="55112"/>
                          <a14:foregroundMark x1="88339" y1="73323" x2="88339" y2="73323"/>
                          <a14:foregroundMark x1="87380" y1="89457" x2="87380" y2="89457"/>
                          <a14:foregroundMark x1="73482" y1="86901" x2="73482" y2="86901"/>
                          <a14:foregroundMark x1="85623" y1="89776" x2="90096" y2="89776"/>
                          <a14:foregroundMark x1="37540" y1="86581" x2="38179" y2="88339"/>
                          <a14:foregroundMark x1="25879" y1="89137" x2="20607" y2="89776"/>
                          <a14:foregroundMark x1="23642" y1="72684" x2="24281" y2="78115"/>
                          <a14:foregroundMark x1="43291" y1="57348" x2="43291" y2="57348"/>
                          <a14:foregroundMark x1="88339" y1="74121" x2="88019" y2="80351"/>
                          <a14:foregroundMark x1="87859" y1="71086" x2="87859" y2="71086"/>
                          <a14:foregroundMark x1="88339" y1="70288" x2="88978" y2="81629"/>
                          <a14:foregroundMark x1="88978" y1="81629" x2="88019" y2="72045"/>
                          <a14:foregroundMark x1="88019" y1="72045" x2="87220" y2="69968"/>
                          <a14:foregroundMark x1="88978" y1="68530" x2="87380" y2="68530"/>
                          <a14:foregroundMark x1="88019" y1="68690" x2="88339" y2="84345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905" y="3855314"/>
              <a:ext cx="819994" cy="819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Robotic Welder Icon - Free PNG &amp; SVG 78250 - Noun Project">
              <a:extLst>
                <a:ext uri="{FF2B5EF4-FFF2-40B4-BE49-F238E27FC236}">
                  <a16:creationId xmlns:a16="http://schemas.microsoft.com/office/drawing/2014/main" id="{3BFAB7BA-CA79-1738-C6B3-BE77F11CC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644" y="3857515"/>
              <a:ext cx="752446" cy="75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Car Conveyor vector illustration on a background.Premium quality  symbols.vector icons for concept and graphic design. 7772550 Vector Art at  Vecteezy">
              <a:extLst>
                <a:ext uri="{FF2B5EF4-FFF2-40B4-BE49-F238E27FC236}">
                  <a16:creationId xmlns:a16="http://schemas.microsoft.com/office/drawing/2014/main" id="{2B7E0566-1C10-0D11-C22E-03AC00895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000" b="96939" l="3826" r="98623">
                          <a14:foregroundMark x1="55853" y1="12449" x2="55853" y2="12449"/>
                          <a14:foregroundMark x1="61362" y1="16327" x2="45601" y2="19796"/>
                          <a14:foregroundMark x1="69396" y1="14898" x2="88064" y2="27041"/>
                          <a14:foregroundMark x1="93573" y1="31531" x2="94721" y2="44694"/>
                          <a14:foregroundMark x1="98699" y1="37347" x2="98393" y2="39796"/>
                          <a14:foregroundMark x1="64269" y1="5102" x2="15991" y2="26837"/>
                          <a14:foregroundMark x1="15991" y1="26837" x2="14461" y2="28571"/>
                          <a14:foregroundMark x1="15226" y1="29082" x2="10406" y2="44184"/>
                          <a14:foregroundMark x1="3826" y1="32959" x2="5279" y2="42245"/>
                          <a14:foregroundMark x1="28768" y1="46633" x2="35348" y2="48571"/>
                          <a14:foregroundMark x1="67559" y1="46633" x2="70543" y2="50510"/>
                          <a14:foregroundMark x1="66871" y1="71531" x2="64652" y2="80306"/>
                          <a14:foregroundMark x1="63887" y1="91531" x2="51492" y2="95000"/>
                          <a14:foregroundMark x1="72686" y1="94490" x2="80031" y2="96939"/>
                          <a14:foregroundMark x1="34277" y1="72041" x2="36802" y2="93571"/>
                          <a14:foregroundMark x1="6427" y1="71020" x2="6044" y2="81837"/>
                          <a14:foregroundMark x1="18516" y1="80306" x2="18516" y2="80306"/>
                          <a14:foregroundMark x1="19969" y1="79898" x2="19204" y2="83265"/>
                          <a14:foregroundMark x1="47437" y1="81837" x2="50727" y2="83265"/>
                          <a14:foregroundMark x1="77812" y1="81837" x2="84774" y2="83265"/>
                          <a14:foregroundMark x1="92502" y1="74490" x2="94338" y2="85204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381" y="5417572"/>
              <a:ext cx="638971" cy="479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2" descr="Testing, machine, laboratory, science, equipment icon - Download on  Iconfinder">
              <a:extLst>
                <a:ext uri="{FF2B5EF4-FFF2-40B4-BE49-F238E27FC236}">
                  <a16:creationId xmlns:a16="http://schemas.microsoft.com/office/drawing/2014/main" id="{CF7BD250-5ECE-5E6F-8BE0-9249AEC78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022" y="5295263"/>
              <a:ext cx="671500" cy="6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824632-4BC3-09BE-4882-0A2569CC5D48}"/>
              </a:ext>
            </a:extLst>
          </p:cNvPr>
          <p:cNvSpPr/>
          <p:nvPr/>
        </p:nvSpPr>
        <p:spPr>
          <a:xfrm>
            <a:off x="621528" y="954613"/>
            <a:ext cx="3149600" cy="2206171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276366-FDA7-20BC-C453-004D3A755F24}"/>
              </a:ext>
            </a:extLst>
          </p:cNvPr>
          <p:cNvSpPr/>
          <p:nvPr/>
        </p:nvSpPr>
        <p:spPr>
          <a:xfrm>
            <a:off x="4425195" y="954613"/>
            <a:ext cx="3149600" cy="2206171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B6DDB2-82FE-A6B1-8605-982A50578F32}"/>
              </a:ext>
            </a:extLst>
          </p:cNvPr>
          <p:cNvSpPr/>
          <p:nvPr/>
        </p:nvSpPr>
        <p:spPr>
          <a:xfrm>
            <a:off x="621528" y="3930042"/>
            <a:ext cx="3149600" cy="2206171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21357-CCA1-52BC-7A47-6AF756894422}"/>
              </a:ext>
            </a:extLst>
          </p:cNvPr>
          <p:cNvSpPr/>
          <p:nvPr/>
        </p:nvSpPr>
        <p:spPr>
          <a:xfrm>
            <a:off x="4460904" y="3930042"/>
            <a:ext cx="3149600" cy="2206171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CCD8EB-760F-0C25-C7CB-D290C7B86B93}"/>
              </a:ext>
            </a:extLst>
          </p:cNvPr>
          <p:cNvSpPr/>
          <p:nvPr/>
        </p:nvSpPr>
        <p:spPr>
          <a:xfrm>
            <a:off x="8669995" y="1542224"/>
            <a:ext cx="3522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REFERENCE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EQUIPMENT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9D906D-205A-F312-4B05-472C64EAEF88}"/>
              </a:ext>
            </a:extLst>
          </p:cNvPr>
          <p:cNvSpPr/>
          <p:nvPr/>
        </p:nvSpPr>
        <p:spPr>
          <a:xfrm>
            <a:off x="8696540" y="6151510"/>
            <a:ext cx="2937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Montserrat Light" panose="00000400000000000000" pitchFamily="2" charset="-52"/>
              </a:rPr>
              <a:t>[ 2 / 3 ]</a:t>
            </a:r>
            <a:endParaRPr lang="ko-KR" altLang="en-US" sz="1400" dirty="0">
              <a:solidFill>
                <a:schemeClr val="bg1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39C62-104D-2126-BF68-58DD91EBB9F3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pPr algn="r"/>
              <a:t>35</a:t>
            </a:fld>
            <a:endParaRPr lang="ru-RU" sz="1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7D21653-789D-92E3-4C8B-9C0261FDE9AB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CA308D-0B24-A744-A6BB-EDE15C6C53D2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05 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맑은 고딕"/>
                  <a:ea typeface="맑은 고딕"/>
                </a:rPr>
                <a:t>공급가능 설비 및 시스템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CA7983-59E4-204B-CE88-5119F9C7EA11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FE8385D-6B5C-E63C-C1B1-76E083C250BD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D0327E-0927-21A2-2E7E-1923B36BA213}"/>
              </a:ext>
            </a:extLst>
          </p:cNvPr>
          <p:cNvSpPr/>
          <p:nvPr/>
        </p:nvSpPr>
        <p:spPr>
          <a:xfrm>
            <a:off x="629859" y="3190012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자동 팔레트 교환 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B5CB3A-D2AD-8EDA-0119-C819D6D7F9B4}"/>
              </a:ext>
            </a:extLst>
          </p:cNvPr>
          <p:cNvSpPr/>
          <p:nvPr/>
        </p:nvSpPr>
        <p:spPr>
          <a:xfrm>
            <a:off x="4433525" y="3190012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클로저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피팅 라인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871C93-73A0-4F0A-D8C3-64D2A2DCC8C8}"/>
              </a:ext>
            </a:extLst>
          </p:cNvPr>
          <p:cNvSpPr/>
          <p:nvPr/>
        </p:nvSpPr>
        <p:spPr>
          <a:xfrm>
            <a:off x="629859" y="6165441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헤밍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프레스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5AAA5-0938-3043-8979-EFE53686C08A}"/>
              </a:ext>
            </a:extLst>
          </p:cNvPr>
          <p:cNvSpPr/>
          <p:nvPr/>
        </p:nvSpPr>
        <p:spPr>
          <a:xfrm>
            <a:off x="4433525" y="6165441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테이블탑 </a:t>
            </a:r>
            <a:r>
              <a:rPr kumimoji="1" lang="ko-KR" altLang="en-US" sz="12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헤밍</a:t>
            </a:r>
            <a:endParaRPr kumimoji="1" lang="ko-KR" altLang="en-US" sz="12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2BE9DB-3603-1341-70E6-9694D7F0D83F}"/>
              </a:ext>
            </a:extLst>
          </p:cNvPr>
          <p:cNvSpPr/>
          <p:nvPr/>
        </p:nvSpPr>
        <p:spPr>
          <a:xfrm>
            <a:off x="629859" y="3416446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AUTO PALLET CHANGING SYSTEM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C40DE6-BA2A-610F-033B-FC5006AD7C1E}"/>
              </a:ext>
            </a:extLst>
          </p:cNvPr>
          <p:cNvSpPr/>
          <p:nvPr/>
        </p:nvSpPr>
        <p:spPr>
          <a:xfrm>
            <a:off x="4433525" y="3416446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CLOSURES FITTING LINE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FE6E41-8D51-5AA4-2BB9-1C7BC5E3385A}"/>
              </a:ext>
            </a:extLst>
          </p:cNvPr>
          <p:cNvSpPr/>
          <p:nvPr/>
        </p:nvSpPr>
        <p:spPr>
          <a:xfrm>
            <a:off x="629859" y="6391875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HEMMING PRESS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FEE1CBF-E7CD-516E-A083-4CBDF3998BCB}"/>
              </a:ext>
            </a:extLst>
          </p:cNvPr>
          <p:cNvSpPr/>
          <p:nvPr/>
        </p:nvSpPr>
        <p:spPr>
          <a:xfrm>
            <a:off x="4433525" y="6391875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TABLE TOP HEMMING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8867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48F0E-0FFE-4D7C-A072-DF932C8104A6}"/>
              </a:ext>
            </a:extLst>
          </p:cNvPr>
          <p:cNvSpPr/>
          <p:nvPr/>
        </p:nvSpPr>
        <p:spPr>
          <a:xfrm>
            <a:off x="-1" y="0"/>
            <a:ext cx="40533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824632-4BC3-09BE-4882-0A2569CC5D48}"/>
              </a:ext>
            </a:extLst>
          </p:cNvPr>
          <p:cNvSpPr/>
          <p:nvPr/>
        </p:nvSpPr>
        <p:spPr>
          <a:xfrm>
            <a:off x="4707402" y="954613"/>
            <a:ext cx="3149600" cy="22061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276366-FDA7-20BC-C453-004D3A755F24}"/>
              </a:ext>
            </a:extLst>
          </p:cNvPr>
          <p:cNvSpPr/>
          <p:nvPr/>
        </p:nvSpPr>
        <p:spPr>
          <a:xfrm>
            <a:off x="8511069" y="954613"/>
            <a:ext cx="3149600" cy="220617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B6DDB2-82FE-A6B1-8605-982A50578F32}"/>
              </a:ext>
            </a:extLst>
          </p:cNvPr>
          <p:cNvSpPr/>
          <p:nvPr/>
        </p:nvSpPr>
        <p:spPr>
          <a:xfrm>
            <a:off x="4707402" y="3930042"/>
            <a:ext cx="3149600" cy="220617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21357-CCA1-52BC-7A47-6AF756894422}"/>
              </a:ext>
            </a:extLst>
          </p:cNvPr>
          <p:cNvSpPr/>
          <p:nvPr/>
        </p:nvSpPr>
        <p:spPr>
          <a:xfrm>
            <a:off x="8546778" y="3930042"/>
            <a:ext cx="3149600" cy="220617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469900" sx="102000" sy="102000" algn="ctr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57497F-1700-99C6-4AEA-316A080063B3}"/>
              </a:ext>
            </a:extLst>
          </p:cNvPr>
          <p:cNvGrpSpPr/>
          <p:nvPr/>
        </p:nvGrpSpPr>
        <p:grpSpPr>
          <a:xfrm>
            <a:off x="1149599" y="3580082"/>
            <a:ext cx="1754136" cy="1735694"/>
            <a:chOff x="756542" y="3680706"/>
            <a:chExt cx="2543030" cy="2516295"/>
          </a:xfrm>
        </p:grpSpPr>
        <p:sp>
          <p:nvSpPr>
            <p:cNvPr id="21" name="모서리가 둥근 직사각형 2">
              <a:extLst>
                <a:ext uri="{FF2B5EF4-FFF2-40B4-BE49-F238E27FC236}">
                  <a16:creationId xmlns:a16="http://schemas.microsoft.com/office/drawing/2014/main" id="{FDF482B3-79F7-2276-7E6B-76D8AD55C9F0}"/>
                </a:ext>
              </a:extLst>
            </p:cNvPr>
            <p:cNvSpPr/>
            <p:nvPr/>
          </p:nvSpPr>
          <p:spPr>
            <a:xfrm>
              <a:off x="756542" y="3680706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">
              <a:extLst>
                <a:ext uri="{FF2B5EF4-FFF2-40B4-BE49-F238E27FC236}">
                  <a16:creationId xmlns:a16="http://schemas.microsoft.com/office/drawing/2014/main" id="{070C62BF-7418-E65E-03D1-2DD4BB4E7532}"/>
                </a:ext>
              </a:extLst>
            </p:cNvPr>
            <p:cNvSpPr/>
            <p:nvPr/>
          </p:nvSpPr>
          <p:spPr>
            <a:xfrm>
              <a:off x="2173397" y="3680706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">
              <a:extLst>
                <a:ext uri="{FF2B5EF4-FFF2-40B4-BE49-F238E27FC236}">
                  <a16:creationId xmlns:a16="http://schemas.microsoft.com/office/drawing/2014/main" id="{A39610BE-F2B4-2915-C6B6-1852805E7F4D}"/>
                </a:ext>
              </a:extLst>
            </p:cNvPr>
            <p:cNvSpPr/>
            <p:nvPr/>
          </p:nvSpPr>
          <p:spPr>
            <a:xfrm>
              <a:off x="756542" y="5070827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">
              <a:extLst>
                <a:ext uri="{FF2B5EF4-FFF2-40B4-BE49-F238E27FC236}">
                  <a16:creationId xmlns:a16="http://schemas.microsoft.com/office/drawing/2014/main" id="{1F7BE4CF-4F9B-20E1-3DAB-2EF344A1D569}"/>
                </a:ext>
              </a:extLst>
            </p:cNvPr>
            <p:cNvSpPr/>
            <p:nvPr/>
          </p:nvSpPr>
          <p:spPr>
            <a:xfrm>
              <a:off x="2173397" y="5070827"/>
              <a:ext cx="1126175" cy="1126174"/>
            </a:xfrm>
            <a:prstGeom prst="roundRect">
              <a:avLst/>
            </a:prstGeom>
            <a:solidFill>
              <a:srgbClr val="122234"/>
            </a:solidFill>
            <a:ln>
              <a:noFill/>
            </a:ln>
            <a:effectLst>
              <a:outerShdw blurRad="330200" sx="102000" sy="102000" algn="ctr" rotWithShape="0">
                <a:schemeClr val="bg1">
                  <a:lumMod val="9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2" descr="Page 13 | Jig Fixture Vectors &amp; Illustrations for Free Download | Freepik">
              <a:extLst>
                <a:ext uri="{FF2B5EF4-FFF2-40B4-BE49-F238E27FC236}">
                  <a16:creationId xmlns:a16="http://schemas.microsoft.com/office/drawing/2014/main" id="{67613601-8FEC-A4F8-0157-F08B4D13C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4" b="89936" l="9904" r="90096">
                          <a14:foregroundMark x1="16933" y1="51917" x2="16933" y2="51917"/>
                          <a14:foregroundMark x1="22204" y1="54792" x2="22204" y2="54792"/>
                          <a14:foregroundMark x1="30032" y1="43770" x2="30032" y2="43770"/>
                          <a14:foregroundMark x1="43450" y1="40256" x2="43450" y2="40256"/>
                          <a14:foregroundMark x1="44569" y1="18051" x2="44569" y2="18051"/>
                          <a14:foregroundMark x1="55431" y1="33067" x2="55431" y2="33067"/>
                          <a14:foregroundMark x1="60543" y1="41374" x2="60543" y2="41374"/>
                          <a14:foregroundMark x1="88978" y1="55112" x2="88978" y2="55112"/>
                          <a14:foregroundMark x1="88339" y1="73323" x2="88339" y2="73323"/>
                          <a14:foregroundMark x1="87380" y1="89457" x2="87380" y2="89457"/>
                          <a14:foregroundMark x1="73482" y1="86901" x2="73482" y2="86901"/>
                          <a14:foregroundMark x1="85623" y1="89776" x2="90096" y2="89776"/>
                          <a14:foregroundMark x1="37540" y1="86581" x2="38179" y2="88339"/>
                          <a14:foregroundMark x1="25879" y1="89137" x2="20607" y2="89776"/>
                          <a14:foregroundMark x1="23642" y1="72684" x2="24281" y2="78115"/>
                          <a14:foregroundMark x1="43291" y1="57348" x2="43291" y2="57348"/>
                          <a14:foregroundMark x1="88339" y1="74121" x2="88019" y2="80351"/>
                          <a14:foregroundMark x1="87859" y1="71086" x2="87859" y2="71086"/>
                          <a14:foregroundMark x1="88339" y1="70288" x2="88978" y2="81629"/>
                          <a14:foregroundMark x1="88978" y1="81629" x2="88019" y2="72045"/>
                          <a14:foregroundMark x1="88019" y1="72045" x2="87220" y2="69968"/>
                          <a14:foregroundMark x1="88978" y1="68530" x2="87380" y2="68530"/>
                          <a14:foregroundMark x1="88019" y1="68690" x2="88339" y2="84345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905" y="3855314"/>
              <a:ext cx="819994" cy="819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Robotic Welder Icon - Free PNG &amp; SVG 78250 - Noun Project">
              <a:extLst>
                <a:ext uri="{FF2B5EF4-FFF2-40B4-BE49-F238E27FC236}">
                  <a16:creationId xmlns:a16="http://schemas.microsoft.com/office/drawing/2014/main" id="{3BFAB7BA-CA79-1738-C6B3-BE77F11CC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644" y="3857515"/>
              <a:ext cx="752446" cy="75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Car Conveyor vector illustration on a background.Premium quality  symbols.vector icons for concept and graphic design. 7772550 Vector Art at  Vecteezy">
              <a:extLst>
                <a:ext uri="{FF2B5EF4-FFF2-40B4-BE49-F238E27FC236}">
                  <a16:creationId xmlns:a16="http://schemas.microsoft.com/office/drawing/2014/main" id="{2B7E0566-1C10-0D11-C22E-03AC00895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000" b="96939" l="3826" r="98623">
                          <a14:foregroundMark x1="55853" y1="12449" x2="55853" y2="12449"/>
                          <a14:foregroundMark x1="61362" y1="16327" x2="45601" y2="19796"/>
                          <a14:foregroundMark x1="69396" y1="14898" x2="88064" y2="27041"/>
                          <a14:foregroundMark x1="93573" y1="31531" x2="94721" y2="44694"/>
                          <a14:foregroundMark x1="98699" y1="37347" x2="98393" y2="39796"/>
                          <a14:foregroundMark x1="64269" y1="5102" x2="15991" y2="26837"/>
                          <a14:foregroundMark x1="15991" y1="26837" x2="14461" y2="28571"/>
                          <a14:foregroundMark x1="15226" y1="29082" x2="10406" y2="44184"/>
                          <a14:foregroundMark x1="3826" y1="32959" x2="5279" y2="42245"/>
                          <a14:foregroundMark x1="28768" y1="46633" x2="35348" y2="48571"/>
                          <a14:foregroundMark x1="67559" y1="46633" x2="70543" y2="50510"/>
                          <a14:foregroundMark x1="66871" y1="71531" x2="64652" y2="80306"/>
                          <a14:foregroundMark x1="63887" y1="91531" x2="51492" y2="95000"/>
                          <a14:foregroundMark x1="72686" y1="94490" x2="80031" y2="96939"/>
                          <a14:foregroundMark x1="34277" y1="72041" x2="36802" y2="93571"/>
                          <a14:foregroundMark x1="6427" y1="71020" x2="6044" y2="81837"/>
                          <a14:foregroundMark x1="18516" y1="80306" x2="18516" y2="80306"/>
                          <a14:foregroundMark x1="19969" y1="79898" x2="19204" y2="83265"/>
                          <a14:foregroundMark x1="47437" y1="81837" x2="50727" y2="83265"/>
                          <a14:foregroundMark x1="77812" y1="81837" x2="84774" y2="83265"/>
                          <a14:foregroundMark x1="92502" y1="74490" x2="94338" y2="85204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381" y="5417572"/>
              <a:ext cx="638971" cy="479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2" descr="Testing, machine, laboratory, science, equipment icon - Download on  Iconfinder">
              <a:extLst>
                <a:ext uri="{FF2B5EF4-FFF2-40B4-BE49-F238E27FC236}">
                  <a16:creationId xmlns:a16="http://schemas.microsoft.com/office/drawing/2014/main" id="{CF7BD250-5ECE-5E6F-8BE0-9249AEC78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022" y="5295263"/>
              <a:ext cx="671500" cy="6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DB2CA9-AA78-CE36-1B95-847DE5725627}"/>
              </a:ext>
            </a:extLst>
          </p:cNvPr>
          <p:cNvSpPr/>
          <p:nvPr/>
        </p:nvSpPr>
        <p:spPr>
          <a:xfrm>
            <a:off x="531330" y="1542224"/>
            <a:ext cx="4053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REFERENCE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EQUIPMENT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642FD1-C04A-DBA7-CFA6-030A550A0E93}"/>
              </a:ext>
            </a:extLst>
          </p:cNvPr>
          <p:cNvSpPr/>
          <p:nvPr/>
        </p:nvSpPr>
        <p:spPr>
          <a:xfrm>
            <a:off x="531330" y="6151510"/>
            <a:ext cx="2937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Montserrat Light" panose="00000400000000000000" pitchFamily="2" charset="-52"/>
              </a:rPr>
              <a:t>[ 3 / 3 ]</a:t>
            </a:r>
            <a:endParaRPr lang="ko-KR" altLang="en-US" sz="1400" dirty="0">
              <a:solidFill>
                <a:schemeClr val="bg1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BA4F5-734D-0704-5170-8E766DDB0693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36</a:t>
            </a:fld>
            <a:endParaRPr lang="ru-RU" sz="1000" dirty="0"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0CB706-4C91-3B52-37FF-30B7CB9DC87D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C9B40DF-FCFE-8BFF-2A9B-C28C00EA8D5C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05 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</a:rPr>
                <a:t>공급가능 설비 및 시스템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7220224-516D-1084-4D32-F5AB9D094091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5A62110-E177-F4DD-2C55-3773429B61BF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B1879D-C0F8-48A3-CB2E-9D9B8C491081}"/>
              </a:ext>
            </a:extLst>
          </p:cNvPr>
          <p:cNvSpPr/>
          <p:nvPr/>
        </p:nvSpPr>
        <p:spPr>
          <a:xfrm>
            <a:off x="4707403" y="3190012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롤러 </a:t>
            </a:r>
            <a:r>
              <a:rPr kumimoji="1" lang="ko-KR" altLang="en-US" sz="12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헤밍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어플리케이션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A8402D-A8F4-C80B-A819-B60DD94E3E1F}"/>
              </a:ext>
            </a:extLst>
          </p:cNvPr>
          <p:cNvSpPr/>
          <p:nvPr/>
        </p:nvSpPr>
        <p:spPr>
          <a:xfrm>
            <a:off x="8511069" y="3190012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클로저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피팅 라인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7CC963-0067-1C46-2E9E-CBDDAD8EC51A}"/>
              </a:ext>
            </a:extLst>
          </p:cNvPr>
          <p:cNvSpPr/>
          <p:nvPr/>
        </p:nvSpPr>
        <p:spPr>
          <a:xfrm>
            <a:off x="4707403" y="6165441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체킹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2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픽스처</a:t>
            </a:r>
            <a:endParaRPr kumimoji="1" lang="ko-KR" altLang="en-US" sz="12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4C23BB-BFB4-A936-A4DA-F207A6AA7489}"/>
              </a:ext>
            </a:extLst>
          </p:cNvPr>
          <p:cNvSpPr/>
          <p:nvPr/>
        </p:nvSpPr>
        <p:spPr>
          <a:xfrm>
            <a:off x="8511069" y="6165441"/>
            <a:ext cx="3149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피팅 게이지 </a:t>
            </a:r>
            <a:r>
              <a: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&amp; </a:t>
            </a:r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지그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69D117-ECCA-20E3-914C-1F07006F171A}"/>
              </a:ext>
            </a:extLst>
          </p:cNvPr>
          <p:cNvSpPr/>
          <p:nvPr/>
        </p:nvSpPr>
        <p:spPr>
          <a:xfrm>
            <a:off x="4707403" y="3416446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ROLLER HEMMING APPLICATION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02F583-B213-837A-8BD0-0F2AE3A1FDBF}"/>
              </a:ext>
            </a:extLst>
          </p:cNvPr>
          <p:cNvSpPr/>
          <p:nvPr/>
        </p:nvSpPr>
        <p:spPr>
          <a:xfrm>
            <a:off x="8511069" y="3416446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CLOSURE FITTING LINE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3021B8-B3CE-5383-AE27-661D54EB1DD2}"/>
              </a:ext>
            </a:extLst>
          </p:cNvPr>
          <p:cNvSpPr/>
          <p:nvPr/>
        </p:nvSpPr>
        <p:spPr>
          <a:xfrm>
            <a:off x="4707403" y="6391875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CHECKING FIXTURE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B1BC281-B65C-E315-8E32-8402DF3E2A63}"/>
              </a:ext>
            </a:extLst>
          </p:cNvPr>
          <p:cNvSpPr/>
          <p:nvPr/>
        </p:nvSpPr>
        <p:spPr>
          <a:xfrm>
            <a:off x="8511069" y="6391875"/>
            <a:ext cx="3149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FITTING GAUGE &amp; JIG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44505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biLevel thresh="75000"/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  <a14:imgEffect>
                      <a14:brightnessContrast bright="-22000" contras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E5C688-EB89-DD5D-1356-C8AE379625F6}"/>
              </a:ext>
            </a:extLst>
          </p:cNvPr>
          <p:cNvSpPr/>
          <p:nvPr/>
        </p:nvSpPr>
        <p:spPr>
          <a:xfrm>
            <a:off x="4611781" y="4445000"/>
            <a:ext cx="737365" cy="93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06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BF25F-299A-3F09-A940-027931D2FD1B}"/>
              </a:ext>
            </a:extLst>
          </p:cNvPr>
          <p:cNvSpPr/>
          <p:nvPr/>
        </p:nvSpPr>
        <p:spPr>
          <a:xfrm>
            <a:off x="5349147" y="4445000"/>
            <a:ext cx="6515894" cy="93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rgbClr val="122234"/>
                </a:solidFill>
                <a:latin typeface="Montserrat SemiBold" panose="00000700000000000000" pitchFamily="2" charset="0"/>
              </a:rPr>
              <a:t>Development Strategy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8BE1CF-B501-E430-BF12-5BD71FB7B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7" y="6164842"/>
            <a:ext cx="965055" cy="445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98FDD-7818-2B0E-7ED8-2A9003A612EB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37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573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20">
            <a:extLst>
              <a:ext uri="{FF2B5EF4-FFF2-40B4-BE49-F238E27FC236}">
                <a16:creationId xmlns:a16="http://schemas.microsoft.com/office/drawing/2014/main" id="{2DFCD8EA-1451-5CCC-872D-A03D66DED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69" r="24869"/>
          <a:stretch>
            <a:fillRect/>
          </a:stretch>
        </p:blipFill>
        <p:spPr>
          <a:xfrm>
            <a:off x="0" y="0"/>
            <a:ext cx="59944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DBAFD05-A8E0-F3C8-65ED-0892780BBA8D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4A5EB63-C8DC-B50F-0760-FC854886C7D4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06  Development Strategy</a:t>
              </a:r>
              <a:endParaRPr lang="ko-KR" altLang="en-US" sz="1200" dirty="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553BFBF-2E61-AC3F-E21F-8E2711D86702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A1D2DC9-270D-402C-98E7-65DFD644614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B7847C-9980-206B-8C17-8DC4E01F2C54}"/>
              </a:ext>
            </a:extLst>
          </p:cNvPr>
          <p:cNvSpPr/>
          <p:nvPr/>
        </p:nvSpPr>
        <p:spPr>
          <a:xfrm>
            <a:off x="802765" y="1405316"/>
            <a:ext cx="4053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PLAN BY 2028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A02F54B-12CD-9714-D3C0-F75A0F3CC719}"/>
              </a:ext>
            </a:extLst>
          </p:cNvPr>
          <p:cNvGrpSpPr/>
          <p:nvPr/>
        </p:nvGrpSpPr>
        <p:grpSpPr>
          <a:xfrm>
            <a:off x="975313" y="2988577"/>
            <a:ext cx="3657440" cy="2778542"/>
            <a:chOff x="972488" y="2617110"/>
            <a:chExt cx="3657440" cy="277854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03CE709-A191-038E-393E-AF0DFD4018B1}"/>
                </a:ext>
              </a:extLst>
            </p:cNvPr>
            <p:cNvGrpSpPr/>
            <p:nvPr/>
          </p:nvGrpSpPr>
          <p:grpSpPr>
            <a:xfrm>
              <a:off x="972488" y="2617110"/>
              <a:ext cx="3657440" cy="2778542"/>
              <a:chOff x="1054261" y="2262444"/>
              <a:chExt cx="3657440" cy="2778542"/>
            </a:xfrm>
          </p:grpSpPr>
          <p:graphicFrame>
            <p:nvGraphicFramePr>
              <p:cNvPr id="49" name="차트 48">
                <a:extLst>
                  <a:ext uri="{FF2B5EF4-FFF2-40B4-BE49-F238E27FC236}">
                    <a16:creationId xmlns:a16="http://schemas.microsoft.com/office/drawing/2014/main" id="{DA273359-0136-E599-60ED-5F6B37AC445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78921129"/>
                  </p:ext>
                </p:extLst>
              </p:nvPr>
            </p:nvGraphicFramePr>
            <p:xfrm>
              <a:off x="1054261" y="2297786"/>
              <a:ext cx="365744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B7482E8-C854-09CC-3062-251A032F0E78}"/>
                  </a:ext>
                </a:extLst>
              </p:cNvPr>
              <p:cNvSpPr txBox="1"/>
              <p:nvPr/>
            </p:nvSpPr>
            <p:spPr>
              <a:xfrm>
                <a:off x="3703548" y="2262444"/>
                <a:ext cx="8684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Montserrat Bold" panose="00000800000000000000" charset="0"/>
                  </a:rPr>
                  <a:t>USD</a:t>
                </a:r>
              </a:p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Montserrat Bold" panose="00000800000000000000" charset="0"/>
                  </a:rPr>
                  <a:t>100M</a:t>
                </a:r>
                <a:endParaRPr lang="ru-RU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250F1F-3200-5D96-EB7C-FE5F0D6F59AE}"/>
                  </a:ext>
                </a:extLst>
              </p:cNvPr>
              <p:cNvSpPr txBox="1"/>
              <p:nvPr/>
            </p:nvSpPr>
            <p:spPr>
              <a:xfrm>
                <a:off x="2882981" y="3094071"/>
                <a:ext cx="8684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-52"/>
                  </a:rPr>
                  <a:t>USD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-52"/>
                  </a:rPr>
                  <a:t>60M</a:t>
                </a:r>
                <a:endParaRPr lang="ru-RU" sz="1200" dirty="0">
                  <a:solidFill>
                    <a:schemeClr val="bg1"/>
                  </a:solidFill>
                  <a:latin typeface="Montserrat Medium" panose="00000600000000000000" pitchFamily="2" charset="-52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890F1C0-0B01-2944-5A77-53D755494911}"/>
                  </a:ext>
                </a:extLst>
              </p:cNvPr>
              <p:cNvSpPr txBox="1"/>
              <p:nvPr/>
            </p:nvSpPr>
            <p:spPr>
              <a:xfrm>
                <a:off x="2039929" y="3638689"/>
                <a:ext cx="8684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-52"/>
                  </a:rPr>
                  <a:t>USD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-52"/>
                  </a:rPr>
                  <a:t>30M</a:t>
                </a:r>
                <a:endParaRPr lang="ru-RU" sz="1200" dirty="0">
                  <a:solidFill>
                    <a:schemeClr val="bg1"/>
                  </a:solidFill>
                  <a:latin typeface="Montserrat Medium" panose="00000600000000000000" pitchFamily="2" charset="-52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60BFA8-9EE1-C03B-6102-8DD8C7F854B7}"/>
                  </a:ext>
                </a:extLst>
              </p:cNvPr>
              <p:cNvSpPr txBox="1"/>
              <p:nvPr/>
            </p:nvSpPr>
            <p:spPr>
              <a:xfrm>
                <a:off x="1196204" y="4019408"/>
                <a:ext cx="8684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-52"/>
                  </a:rPr>
                  <a:t>USD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-52"/>
                  </a:rPr>
                  <a:t>10M</a:t>
                </a:r>
                <a:endParaRPr lang="ru-RU" sz="1200" dirty="0">
                  <a:solidFill>
                    <a:schemeClr val="bg1"/>
                  </a:solidFill>
                  <a:latin typeface="Montserrat Medium" panose="00000600000000000000" pitchFamily="2" charset="-52"/>
                </a:endParaRPr>
              </a:p>
            </p:txBody>
          </p:sp>
        </p:grpSp>
        <p:sp>
          <p:nvSpPr>
            <p:cNvPr id="56" name="화살표: 줄무늬가 있는 오른쪽 55">
              <a:extLst>
                <a:ext uri="{FF2B5EF4-FFF2-40B4-BE49-F238E27FC236}">
                  <a16:creationId xmlns:a16="http://schemas.microsoft.com/office/drawing/2014/main" id="{C303F9C6-6536-3BD5-6AD8-80374017D50D}"/>
                </a:ext>
              </a:extLst>
            </p:cNvPr>
            <p:cNvSpPr/>
            <p:nvPr/>
          </p:nvSpPr>
          <p:spPr>
            <a:xfrm rot="19566486">
              <a:off x="1401583" y="3312618"/>
              <a:ext cx="2343368" cy="272237"/>
            </a:xfrm>
            <a:prstGeom prst="stripedRightArrow">
              <a:avLst/>
            </a:prstGeom>
            <a:gradFill>
              <a:gsLst>
                <a:gs pos="0">
                  <a:schemeClr val="bg1">
                    <a:lumMod val="95000"/>
                    <a:alpha val="51000"/>
                  </a:schemeClr>
                </a:gs>
                <a:gs pos="100000">
                  <a:schemeClr val="bg1">
                    <a:lumMod val="50000"/>
                    <a:alpha val="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CC6CAF0-FD93-4060-97C2-0CD32C13761B}"/>
              </a:ext>
            </a:extLst>
          </p:cNvPr>
          <p:cNvSpPr txBox="1"/>
          <p:nvPr/>
        </p:nvSpPr>
        <p:spPr>
          <a:xfrm>
            <a:off x="1115015" y="2411638"/>
            <a:ext cx="3378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2028</a:t>
            </a:r>
            <a:r>
              <a:rPr kumimoji="1" lang="ko-KR" altLang="en-US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년 매출 </a:t>
            </a:r>
            <a:r>
              <a:rPr kumimoji="1" lang="en-US" altLang="ko-KR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r>
              <a:rPr kumimoji="1" lang="ko-KR" altLang="en-US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억불 달성 목표</a:t>
            </a:r>
            <a:endParaRPr kumimoji="1" lang="ru-RU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642573D-390A-6EC4-E0CD-FB29F7948540}"/>
              </a:ext>
            </a:extLst>
          </p:cNvPr>
          <p:cNvGrpSpPr/>
          <p:nvPr/>
        </p:nvGrpSpPr>
        <p:grpSpPr>
          <a:xfrm>
            <a:off x="5464744" y="1054100"/>
            <a:ext cx="6320856" cy="1140035"/>
            <a:chOff x="5464744" y="1054100"/>
            <a:chExt cx="6320856" cy="114003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1048075-AD23-BA0E-ECD2-02B6DF723F97}"/>
                </a:ext>
              </a:extLst>
            </p:cNvPr>
            <p:cNvGrpSpPr/>
            <p:nvPr/>
          </p:nvGrpSpPr>
          <p:grpSpPr>
            <a:xfrm>
              <a:off x="5464744" y="1054100"/>
              <a:ext cx="6320856" cy="1140035"/>
              <a:chOff x="5336071" y="1003301"/>
              <a:chExt cx="7041374" cy="1269988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5EF7CA64-40B7-C5D6-EAC3-2C1A11D1E6D1}"/>
                  </a:ext>
                </a:extLst>
              </p:cNvPr>
              <p:cNvSpPr/>
              <p:nvPr/>
            </p:nvSpPr>
            <p:spPr>
              <a:xfrm>
                <a:off x="5336071" y="1003301"/>
                <a:ext cx="7041374" cy="12699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sx="102000" sy="102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순서도: 연결자 18">
                <a:extLst>
                  <a:ext uri="{FF2B5EF4-FFF2-40B4-BE49-F238E27FC236}">
                    <a16:creationId xmlns:a16="http://schemas.microsoft.com/office/drawing/2014/main" id="{AF5B3EEE-F85E-4F2B-B39A-C4C6FDF23BD9}"/>
                  </a:ext>
                </a:extLst>
              </p:cNvPr>
              <p:cNvSpPr/>
              <p:nvPr/>
            </p:nvSpPr>
            <p:spPr>
              <a:xfrm>
                <a:off x="5450370" y="1106963"/>
                <a:ext cx="1062660" cy="106266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ADFC685-0586-1257-E35E-0DBFA3CD4ED9}"/>
                </a:ext>
              </a:extLst>
            </p:cNvPr>
            <p:cNvGrpSpPr/>
            <p:nvPr/>
          </p:nvGrpSpPr>
          <p:grpSpPr>
            <a:xfrm>
              <a:off x="6509572" y="1206109"/>
              <a:ext cx="4933124" cy="857196"/>
              <a:chOff x="7836756" y="922694"/>
              <a:chExt cx="3686550" cy="85719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8FE53F3-CE89-DB44-744D-871F86CD0685}"/>
                  </a:ext>
                </a:extLst>
              </p:cNvPr>
              <p:cNvSpPr/>
              <p:nvPr/>
            </p:nvSpPr>
            <p:spPr>
              <a:xfrm>
                <a:off x="7836756" y="922694"/>
                <a:ext cx="368654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인재 육성 </a:t>
                </a:r>
                <a:r>
                  <a:rPr kumimoji="1" lang="en-US" altLang="ko-KR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: </a:t>
                </a:r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00B0F0"/>
                    </a:solidFill>
                    <a:latin typeface="맑은 고딕"/>
                    <a:ea typeface="맑은 고딕"/>
                  </a:rPr>
                  <a:t>인재는 </a:t>
                </a:r>
                <a:r>
                  <a:rPr kumimoji="1" lang="ko-KR" altLang="en-US" sz="1200" b="1" spc="-100" dirty="0" err="1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00B0F0"/>
                    </a:solidFill>
                    <a:latin typeface="맑은 고딕"/>
                    <a:ea typeface="맑은 고딕"/>
                  </a:rPr>
                  <a:t>루멕스의</a:t>
                </a:r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00B0F0"/>
                    </a:solidFill>
                    <a:latin typeface="맑은 고딕"/>
                    <a:ea typeface="맑은 고딕"/>
                  </a:rPr>
                  <a:t> 자산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F3DA6E9-F93C-33D2-7B2B-CD8DD2C35FB4}"/>
                  </a:ext>
                </a:extLst>
              </p:cNvPr>
              <p:cNvSpPr/>
              <p:nvPr/>
            </p:nvSpPr>
            <p:spPr>
              <a:xfrm>
                <a:off x="7836757" y="1234035"/>
                <a:ext cx="3686549" cy="545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1" lang="ko-KR" altLang="en-US" sz="105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인재 풀</a:t>
                </a:r>
                <a:r>
                  <a:rPr kumimoji="1" lang="en-US" altLang="ko-KR" sz="105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(POOL)</a:t>
                </a:r>
                <a:r>
                  <a:rPr kumimoji="1" lang="ko-KR" altLang="en-US" sz="105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 확장 </a:t>
                </a:r>
                <a:r>
                  <a:rPr kumimoji="1" lang="en-US" altLang="ko-KR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- 2028</a:t>
                </a:r>
                <a:r>
                  <a:rPr kumimoji="1" lang="ko-KR" altLang="en-US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년까지 직원 수를 </a:t>
                </a:r>
                <a:r>
                  <a:rPr kumimoji="1" lang="en-US" altLang="ko-KR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60</a:t>
                </a:r>
                <a:r>
                  <a:rPr kumimoji="1" lang="ko-KR" altLang="en-US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명에서 </a:t>
                </a:r>
                <a:r>
                  <a:rPr kumimoji="1" lang="en-US" altLang="ko-KR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150</a:t>
                </a:r>
                <a:r>
                  <a:rPr kumimoji="1" lang="ko-KR" altLang="en-US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명으로 확대</a:t>
                </a:r>
                <a:endParaRPr kumimoji="1" lang="en-US" altLang="ko-KR" sz="105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endParaRPr>
              </a:p>
              <a:p>
                <a:pPr marL="171450" indent="-17145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1" lang="ko-KR" altLang="en-US" sz="105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최고의 전문성 개발 </a:t>
                </a:r>
                <a:r>
                  <a:rPr kumimoji="1" lang="en-US" altLang="ko-KR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– </a:t>
                </a:r>
                <a:r>
                  <a:rPr kumimoji="1" lang="ko-KR" altLang="en-US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최첨단 기술 역량을 갖춘 직원 양성을 위한 고육 프로그램 강화</a:t>
                </a:r>
              </a:p>
            </p:txBody>
          </p:sp>
        </p:grpSp>
        <p:pic>
          <p:nvPicPr>
            <p:cNvPr id="26626" name="Picture 2" descr="Workforce Icons - Free SVG &amp; PNG Workforce Images - Noun Project">
              <a:extLst>
                <a:ext uri="{FF2B5EF4-FFF2-40B4-BE49-F238E27FC236}">
                  <a16:creationId xmlns:a16="http://schemas.microsoft.com/office/drawing/2014/main" id="{63801D2A-D15B-12EE-5AFC-4C27B45BF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397" y="1330424"/>
              <a:ext cx="561296" cy="561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6F9D13E-8956-62CD-6DCD-662B0DBF8D85}"/>
              </a:ext>
            </a:extLst>
          </p:cNvPr>
          <p:cNvGrpSpPr/>
          <p:nvPr/>
        </p:nvGrpSpPr>
        <p:grpSpPr>
          <a:xfrm>
            <a:off x="5464744" y="2524055"/>
            <a:ext cx="6320856" cy="1140035"/>
            <a:chOff x="5464744" y="2524055"/>
            <a:chExt cx="6320856" cy="114003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895D21F-29E5-90FD-62CB-9069851C4C79}"/>
                </a:ext>
              </a:extLst>
            </p:cNvPr>
            <p:cNvGrpSpPr/>
            <p:nvPr/>
          </p:nvGrpSpPr>
          <p:grpSpPr>
            <a:xfrm>
              <a:off x="5464744" y="2524055"/>
              <a:ext cx="6320856" cy="1140035"/>
              <a:chOff x="5336070" y="2473255"/>
              <a:chExt cx="7041374" cy="1269988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F997D9B2-63F3-0F62-1996-22A0EA426A15}"/>
                  </a:ext>
                </a:extLst>
              </p:cNvPr>
              <p:cNvSpPr/>
              <p:nvPr/>
            </p:nvSpPr>
            <p:spPr>
              <a:xfrm>
                <a:off x="5336070" y="2473255"/>
                <a:ext cx="7041374" cy="12699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sx="102000" sy="102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순서도: 연결자 34">
                <a:extLst>
                  <a:ext uri="{FF2B5EF4-FFF2-40B4-BE49-F238E27FC236}">
                    <a16:creationId xmlns:a16="http://schemas.microsoft.com/office/drawing/2014/main" id="{5C46DEF0-8C95-0393-52BE-38EA94C2501C}"/>
                  </a:ext>
                </a:extLst>
              </p:cNvPr>
              <p:cNvSpPr/>
              <p:nvPr/>
            </p:nvSpPr>
            <p:spPr>
              <a:xfrm>
                <a:off x="5450370" y="2576917"/>
                <a:ext cx="1062660" cy="106266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AE7DF5D-4B99-04F8-63B9-70AB717610F0}"/>
                </a:ext>
              </a:extLst>
            </p:cNvPr>
            <p:cNvGrpSpPr/>
            <p:nvPr/>
          </p:nvGrpSpPr>
          <p:grpSpPr>
            <a:xfrm>
              <a:off x="6509572" y="2601570"/>
              <a:ext cx="4933124" cy="857196"/>
              <a:chOff x="7836756" y="922694"/>
              <a:chExt cx="3686550" cy="857196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B7C8CCD-4347-84C1-3458-250C91D0A3BC}"/>
                  </a:ext>
                </a:extLst>
              </p:cNvPr>
              <p:cNvSpPr/>
              <p:nvPr/>
            </p:nvSpPr>
            <p:spPr>
              <a:xfrm>
                <a:off x="7836756" y="922694"/>
                <a:ext cx="368654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글로벌 확장 </a:t>
                </a:r>
                <a:r>
                  <a:rPr kumimoji="1" lang="en-US" altLang="ko-KR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: </a:t>
                </a:r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00B0F0"/>
                    </a:solidFill>
                    <a:latin typeface="맑은 고딕"/>
                    <a:ea typeface="맑은 고딕"/>
                  </a:rPr>
                  <a:t>경영진은 </a:t>
                </a:r>
                <a:r>
                  <a:rPr kumimoji="1" lang="ko-KR" altLang="en-US" sz="1200" b="1" spc="-100" dirty="0" err="1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00B0F0"/>
                    </a:solidFill>
                    <a:latin typeface="맑은 고딕"/>
                    <a:ea typeface="맑은 고딕"/>
                  </a:rPr>
                  <a:t>루멕스의</a:t>
                </a:r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00B0F0"/>
                    </a:solidFill>
                    <a:latin typeface="맑은 고딕"/>
                    <a:ea typeface="맑은 고딕"/>
                  </a:rPr>
                  <a:t> 강점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55F820D-9A19-EA77-1EC0-9831A9FB4A07}"/>
                  </a:ext>
                </a:extLst>
              </p:cNvPr>
              <p:cNvSpPr/>
              <p:nvPr/>
            </p:nvSpPr>
            <p:spPr>
              <a:xfrm>
                <a:off x="7836757" y="1234035"/>
                <a:ext cx="3686549" cy="545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1" lang="ko-KR" altLang="en-US" sz="105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새로운 지사 개설 </a:t>
                </a:r>
                <a:r>
                  <a:rPr kumimoji="1" lang="en-US" altLang="ko-KR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– </a:t>
                </a:r>
                <a:r>
                  <a:rPr kumimoji="1" lang="ko-KR" altLang="en-US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글로벌 자동차 제조업체 지원을 위한 국제적 입지 강화</a:t>
                </a:r>
                <a:endParaRPr kumimoji="1" lang="en-US" altLang="ko-KR" sz="105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endParaRPr>
              </a:p>
              <a:p>
                <a:pPr marL="171450" indent="-17145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1" lang="ko-KR" altLang="en-US" sz="105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핵심 파트너십 구축 </a:t>
                </a:r>
                <a:r>
                  <a:rPr kumimoji="1" lang="en-US" altLang="ko-KR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– IEM, </a:t>
                </a:r>
                <a:r>
                  <a:rPr kumimoji="1" lang="ko-KR" altLang="en-US" sz="1050" spc="-100" dirty="0" err="1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티어</a:t>
                </a:r>
                <a:r>
                  <a:rPr kumimoji="1" lang="ko-KR" altLang="en-US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 </a:t>
                </a:r>
                <a:r>
                  <a:rPr kumimoji="1" lang="en-US" altLang="ko-KR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1 </a:t>
                </a:r>
                <a:r>
                  <a:rPr kumimoji="1" lang="ko-KR" altLang="en-US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공급업체 및 기술 혁신 기업과 협업</a:t>
                </a:r>
              </a:p>
            </p:txBody>
          </p:sp>
        </p:grpSp>
        <p:pic>
          <p:nvPicPr>
            <p:cNvPr id="26628" name="Picture 4" descr="Global Expansion 3D Icon">
              <a:extLst>
                <a:ext uri="{FF2B5EF4-FFF2-40B4-BE49-F238E27FC236}">
                  <a16:creationId xmlns:a16="http://schemas.microsoft.com/office/drawing/2014/main" id="{F6B40277-53EB-E1F6-8E2B-79FB33917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151" y="2767090"/>
              <a:ext cx="661910" cy="661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A12BF5A-9C2D-4C9A-ACAD-596F4C9DD9D5}"/>
              </a:ext>
            </a:extLst>
          </p:cNvPr>
          <p:cNvGrpSpPr/>
          <p:nvPr/>
        </p:nvGrpSpPr>
        <p:grpSpPr>
          <a:xfrm>
            <a:off x="5464744" y="3994009"/>
            <a:ext cx="6459446" cy="1156597"/>
            <a:chOff x="5464744" y="3994009"/>
            <a:chExt cx="6459446" cy="115659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5C598C6-AB71-242D-977A-531C2AC7FCD0}"/>
                </a:ext>
              </a:extLst>
            </p:cNvPr>
            <p:cNvGrpSpPr/>
            <p:nvPr/>
          </p:nvGrpSpPr>
          <p:grpSpPr>
            <a:xfrm>
              <a:off x="5464744" y="3994009"/>
              <a:ext cx="6320855" cy="1140035"/>
              <a:chOff x="5336070" y="3943209"/>
              <a:chExt cx="6349999" cy="12699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38282B09-EEC0-2EE3-62B8-2C21F4FE1DE2}"/>
                  </a:ext>
                </a:extLst>
              </p:cNvPr>
              <p:cNvSpPr/>
              <p:nvPr/>
            </p:nvSpPr>
            <p:spPr>
              <a:xfrm>
                <a:off x="5336070" y="3943209"/>
                <a:ext cx="6349999" cy="12699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sx="102000" sy="102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8" name="순서도: 연결자 37">
                <a:extLst>
                  <a:ext uri="{FF2B5EF4-FFF2-40B4-BE49-F238E27FC236}">
                    <a16:creationId xmlns:a16="http://schemas.microsoft.com/office/drawing/2014/main" id="{226A6D97-64C4-3068-EF24-7CF40B168CFE}"/>
                  </a:ext>
                </a:extLst>
              </p:cNvPr>
              <p:cNvSpPr/>
              <p:nvPr/>
            </p:nvSpPr>
            <p:spPr>
              <a:xfrm>
                <a:off x="5450370" y="4046871"/>
                <a:ext cx="935346" cy="106266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C4BA0F6-CCF5-8331-1A97-75E0F39F052B}"/>
                </a:ext>
              </a:extLst>
            </p:cNvPr>
            <p:cNvGrpSpPr/>
            <p:nvPr/>
          </p:nvGrpSpPr>
          <p:grpSpPr>
            <a:xfrm>
              <a:off x="6509572" y="4051036"/>
              <a:ext cx="5414618" cy="1099570"/>
              <a:chOff x="7836756" y="922694"/>
              <a:chExt cx="4046373" cy="109957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9E016AF-B839-CDB7-7A00-F39438D48B7D}"/>
                  </a:ext>
                </a:extLst>
              </p:cNvPr>
              <p:cNvSpPr/>
              <p:nvPr/>
            </p:nvSpPr>
            <p:spPr>
              <a:xfrm>
                <a:off x="7836756" y="922694"/>
                <a:ext cx="404637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인프라 개발 </a:t>
                </a:r>
                <a:r>
                  <a:rPr kumimoji="1" lang="en-US" altLang="ko-KR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: </a:t>
                </a:r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00B0F0"/>
                    </a:solidFill>
                    <a:latin typeface="맑은 고딕"/>
                    <a:ea typeface="맑은 고딕"/>
                  </a:rPr>
                  <a:t>운영 능력은 </a:t>
                </a:r>
                <a:r>
                  <a:rPr kumimoji="1" lang="ko-KR" altLang="en-US" sz="1200" b="1" spc="-100" dirty="0" err="1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00B0F0"/>
                    </a:solidFill>
                    <a:latin typeface="맑은 고딕"/>
                    <a:ea typeface="맑은 고딕"/>
                  </a:rPr>
                  <a:t>루멕스의</a:t>
                </a:r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00B0F0"/>
                    </a:solidFill>
                    <a:latin typeface="맑은 고딕"/>
                    <a:ea typeface="맑은 고딕"/>
                  </a:rPr>
                  <a:t> 유산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475F7E5-B673-2C17-4CA8-1A3D682DDEF8}"/>
                  </a:ext>
                </a:extLst>
              </p:cNvPr>
              <p:cNvSpPr/>
              <p:nvPr/>
            </p:nvSpPr>
            <p:spPr>
              <a:xfrm>
                <a:off x="7836757" y="1234035"/>
                <a:ext cx="3686549" cy="788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1" lang="ko-KR" altLang="en-US" sz="105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한국 내 신규 공장 설립 </a:t>
                </a:r>
                <a:r>
                  <a:rPr kumimoji="1" lang="en-US" altLang="ko-KR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– </a:t>
                </a:r>
                <a:r>
                  <a:rPr kumimoji="1" lang="ko-KR" altLang="en-US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증가하는 시장 수요에 맞춘 생산 역량 강화</a:t>
                </a:r>
                <a:endParaRPr kumimoji="1" lang="en-US" altLang="ko-KR" sz="105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endParaRPr>
              </a:p>
              <a:p>
                <a:pPr marL="171450" indent="-17145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1" lang="ko-KR" altLang="en-US" sz="105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제조 효율성 향상 </a:t>
                </a:r>
                <a:r>
                  <a:rPr kumimoji="1" lang="en-US" altLang="ko-KR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– </a:t>
                </a:r>
                <a:r>
                  <a:rPr kumimoji="1" lang="ko-KR" altLang="en-US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인더스트리 </a:t>
                </a:r>
                <a:r>
                  <a:rPr kumimoji="1" lang="en-US" altLang="ko-KR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4.0 </a:t>
                </a:r>
                <a:r>
                  <a:rPr kumimoji="1" lang="ko-KR" altLang="en-US" sz="1050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latin typeface="맑은 고딕"/>
                    <a:ea typeface="맑은 고딕"/>
                  </a:rPr>
                  <a:t>기술을 통합하여 더 스마트하고 빠르며 지속 가능한 운영 구현</a:t>
                </a:r>
              </a:p>
            </p:txBody>
          </p:sp>
        </p:grpSp>
        <p:pic>
          <p:nvPicPr>
            <p:cNvPr id="26630" name="Picture 6" descr="Infrastructure icons for free download | Freepik">
              <a:extLst>
                <a:ext uri="{FF2B5EF4-FFF2-40B4-BE49-F238E27FC236}">
                  <a16:creationId xmlns:a16="http://schemas.microsoft.com/office/drawing/2014/main" id="{2A231935-7CE6-3480-D7E3-28F298D47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7109" y="4242257"/>
              <a:ext cx="653872" cy="65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9059A17-C8EE-6536-B6F9-C44EE4E7D538}"/>
              </a:ext>
            </a:extLst>
          </p:cNvPr>
          <p:cNvGrpSpPr/>
          <p:nvPr/>
        </p:nvGrpSpPr>
        <p:grpSpPr>
          <a:xfrm>
            <a:off x="5464744" y="5463963"/>
            <a:ext cx="6459446" cy="1140035"/>
            <a:chOff x="5464744" y="5463963"/>
            <a:chExt cx="6459446" cy="114003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AF4E005-CB13-ECB3-4BFE-BC8FFE24804A}"/>
                </a:ext>
              </a:extLst>
            </p:cNvPr>
            <p:cNvGrpSpPr/>
            <p:nvPr/>
          </p:nvGrpSpPr>
          <p:grpSpPr>
            <a:xfrm>
              <a:off x="5464744" y="5463963"/>
              <a:ext cx="6320855" cy="1140035"/>
              <a:chOff x="5336070" y="5413163"/>
              <a:chExt cx="7041372" cy="1269988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EACFFF9F-1B39-9E13-6C0F-C7091F88F43D}"/>
                  </a:ext>
                </a:extLst>
              </p:cNvPr>
              <p:cNvSpPr/>
              <p:nvPr/>
            </p:nvSpPr>
            <p:spPr>
              <a:xfrm>
                <a:off x="5336070" y="5413163"/>
                <a:ext cx="7041372" cy="12699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sx="102000" sy="102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01AD35A8-9561-4275-5F8D-18E69C4B0B1E}"/>
                  </a:ext>
                </a:extLst>
              </p:cNvPr>
              <p:cNvSpPr/>
              <p:nvPr/>
            </p:nvSpPr>
            <p:spPr>
              <a:xfrm>
                <a:off x="5450370" y="5516825"/>
                <a:ext cx="1062660" cy="106266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7974207-8790-A6CE-6F2A-A679D1C184EE}"/>
                </a:ext>
              </a:extLst>
            </p:cNvPr>
            <p:cNvSpPr/>
            <p:nvPr/>
          </p:nvSpPr>
          <p:spPr>
            <a:xfrm>
              <a:off x="6509572" y="5497671"/>
              <a:ext cx="54146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혁신과 </a:t>
              </a:r>
              <a:r>
                <a:rPr kumimoji="1" lang="en-US" altLang="ko-KR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R&amp;D :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맑은 고딕"/>
                  <a:ea typeface="맑은 고딕"/>
                </a:rPr>
                <a:t>기술은 </a:t>
              </a:r>
              <a:r>
                <a:rPr kumimoji="1" lang="ko-KR" altLang="en-US" sz="1200" b="1" spc="-100" dirty="0" err="1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맑은 고딕"/>
                  <a:ea typeface="맑은 고딕"/>
                </a:rPr>
                <a:t>루멕스의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맑은 고딕"/>
                  <a:ea typeface="맑은 고딕"/>
                </a:rPr>
                <a:t> 초점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7D386D7-8BC5-F265-1355-3019F2613A8A}"/>
                </a:ext>
              </a:extLst>
            </p:cNvPr>
            <p:cNvSpPr/>
            <p:nvPr/>
          </p:nvSpPr>
          <p:spPr>
            <a:xfrm>
              <a:off x="6509573" y="5748183"/>
              <a:ext cx="4933123" cy="545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en-US" altLang="ko-KR" sz="105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R&amp;D</a:t>
              </a:r>
              <a:r>
                <a:rPr kumimoji="1" lang="ko-KR" altLang="en-US" sz="105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 투자 확대 </a:t>
              </a:r>
              <a:r>
                <a:rPr kumimoji="1" lang="en-US" altLang="ko-KR" sz="105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– </a:t>
              </a:r>
              <a:r>
                <a:rPr kumimoji="1" lang="ko-KR" altLang="en-US" sz="105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로봇 자동화</a:t>
              </a:r>
              <a:r>
                <a:rPr kumimoji="1" lang="en-US" altLang="ko-KR" sz="105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, AI </a:t>
              </a:r>
              <a:r>
                <a:rPr kumimoji="1" lang="ko-KR" altLang="en-US" sz="105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기반 제조</a:t>
              </a:r>
              <a:r>
                <a:rPr kumimoji="1" lang="en-US" altLang="ko-KR" sz="105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, </a:t>
              </a:r>
              <a:r>
                <a:rPr kumimoji="1" lang="ko-KR" altLang="en-US" sz="105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예측 유지보수 등 혁신 주도</a:t>
              </a:r>
              <a:endParaRPr kumimoji="1" lang="en-US" altLang="ko-KR" sz="105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endParaRPr>
            </a:p>
            <a:p>
              <a:pPr marL="171450" indent="-1714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05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차세대 스마트 팩토리 솔루션 개척 </a:t>
              </a:r>
              <a:r>
                <a:rPr kumimoji="1" lang="en-US" altLang="ko-KR" sz="105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– </a:t>
              </a:r>
              <a:r>
                <a:rPr kumimoji="1" lang="ko-KR" altLang="en-US" sz="105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맑은 고딕"/>
                  <a:ea typeface="맑은 고딕"/>
                </a:rPr>
                <a:t>지속적인 개선과 획기적인 제조 혁신 보장</a:t>
              </a:r>
            </a:p>
          </p:txBody>
        </p:sp>
        <p:pic>
          <p:nvPicPr>
            <p:cNvPr id="26632" name="Picture 8" descr="Research and development - Free business icons">
              <a:extLst>
                <a:ext uri="{FF2B5EF4-FFF2-40B4-BE49-F238E27FC236}">
                  <a16:creationId xmlns:a16="http://schemas.microsoft.com/office/drawing/2014/main" id="{EA55ECBB-A2F1-FB6E-2A00-78817D515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896" y="5735483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EA357F6-E152-8D52-63EA-762BA39905BB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38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1817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BAFD05-A8E0-F3C8-65ED-0892780BBA8D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4A5EB63-C8DC-B50F-0760-FC854886C7D4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Montserrat SemiBold" panose="00000700000000000000" pitchFamily="2" charset="0"/>
                </a:rPr>
                <a:t>06  Development Strategy</a:t>
              </a:r>
              <a:endParaRPr lang="ko-KR" altLang="en-US" sz="1200" dirty="0">
                <a:latin typeface="Montserrat SemiBold" panose="00000700000000000000" pitchFamily="2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553BFBF-2E61-AC3F-E21F-8E2711D86702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A1D2DC9-270D-402C-98E7-65DFD644614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118AD9-0C65-F417-EE21-F6DEA43402D9}"/>
              </a:ext>
            </a:extLst>
          </p:cNvPr>
          <p:cNvSpPr/>
          <p:nvPr/>
        </p:nvSpPr>
        <p:spPr>
          <a:xfrm>
            <a:off x="2743200" y="854517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152635"/>
                </a:solidFill>
                <a:latin typeface="Montserrat Bold"/>
                <a:ea typeface="맑은 고딕"/>
              </a:rPr>
              <a:t>DEVELOPMENT STRATEGY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52635"/>
              </a:solidFill>
              <a:effectLst/>
              <a:uLnTx/>
              <a:uFillTx/>
              <a:latin typeface="Montserrat Bold"/>
              <a:ea typeface="맑은 고딕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84A835-B2E5-34D2-A175-3D2D0759403E}"/>
              </a:ext>
            </a:extLst>
          </p:cNvPr>
          <p:cNvSpPr/>
          <p:nvPr/>
        </p:nvSpPr>
        <p:spPr>
          <a:xfrm>
            <a:off x="952500" y="2816225"/>
            <a:ext cx="4962091" cy="1590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EDFBE6-BAA9-8DFE-31C6-721E53D75DFA}"/>
              </a:ext>
            </a:extLst>
          </p:cNvPr>
          <p:cNvSpPr/>
          <p:nvPr/>
        </p:nvSpPr>
        <p:spPr>
          <a:xfrm>
            <a:off x="6277409" y="4683089"/>
            <a:ext cx="4962091" cy="1590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227394-22D2-5363-ED68-1487B646AFE6}"/>
              </a:ext>
            </a:extLst>
          </p:cNvPr>
          <p:cNvSpPr/>
          <p:nvPr/>
        </p:nvSpPr>
        <p:spPr>
          <a:xfrm>
            <a:off x="1216268" y="3067566"/>
            <a:ext cx="4546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기술 주도 혁신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3687C5-A935-8448-47DA-4406D73D8A61}"/>
              </a:ext>
            </a:extLst>
          </p:cNvPr>
          <p:cNvSpPr/>
          <p:nvPr/>
        </p:nvSpPr>
        <p:spPr>
          <a:xfrm>
            <a:off x="1216270" y="3425894"/>
            <a:ext cx="4546356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fr-FR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R&amp;D 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투자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스마트 팩토리 통합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지속 가능성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&amp; 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친환경 제조</a:t>
            </a:r>
            <a:endParaRPr kumimoji="1" lang="fr-FR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78A904-B30E-1F7E-BD7F-3AFE85918F0F}"/>
              </a:ext>
            </a:extLst>
          </p:cNvPr>
          <p:cNvSpPr/>
          <p:nvPr/>
        </p:nvSpPr>
        <p:spPr>
          <a:xfrm>
            <a:off x="1216268" y="4934430"/>
            <a:ext cx="4546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3.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운영 우수성 및 프로세스 최적화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EC4874-2185-4B9C-4324-C0815B828CA7}"/>
              </a:ext>
            </a:extLst>
          </p:cNvPr>
          <p:cNvSpPr/>
          <p:nvPr/>
        </p:nvSpPr>
        <p:spPr>
          <a:xfrm>
            <a:off x="1216270" y="5292758"/>
            <a:ext cx="4546356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린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(Lean) 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제조 원칙 적용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예측 유지보수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&amp; AI 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모니터링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지속적인 개선 및 품질 보증</a:t>
            </a:r>
            <a:endParaRPr kumimoji="1" lang="fr-FR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E821DA-E217-E242-324F-87E5910616BB}"/>
              </a:ext>
            </a:extLst>
          </p:cNvPr>
          <p:cNvSpPr/>
          <p:nvPr/>
        </p:nvSpPr>
        <p:spPr>
          <a:xfrm>
            <a:off x="6540743" y="3067566"/>
            <a:ext cx="4546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2.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고객 중심 솔루션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86CEDC-2395-1348-C957-F2FF42C0E422}"/>
              </a:ext>
            </a:extLst>
          </p:cNvPr>
          <p:cNvSpPr/>
          <p:nvPr/>
        </p:nvSpPr>
        <p:spPr>
          <a:xfrm>
            <a:off x="6540745" y="3425894"/>
            <a:ext cx="4546356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맞춤형 턴키 프로젝트 제공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확장성과 유연성 극대화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글로벌 서비스 및 지원 강화</a:t>
            </a:r>
            <a:endParaRPr kumimoji="1" lang="fr-FR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EA7EE4-37CF-5553-C0D4-419B37373A8F}"/>
              </a:ext>
            </a:extLst>
          </p:cNvPr>
          <p:cNvSpPr/>
          <p:nvPr/>
        </p:nvSpPr>
        <p:spPr>
          <a:xfrm>
            <a:off x="6540743" y="4934430"/>
            <a:ext cx="44349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4.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전략적 글로벌 확장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86DC0E-44E9-4F4A-652A-58D6AA2D3B2E}"/>
              </a:ext>
            </a:extLst>
          </p:cNvPr>
          <p:cNvSpPr/>
          <p:nvPr/>
        </p:nvSpPr>
        <p:spPr>
          <a:xfrm>
            <a:off x="6540745" y="5292758"/>
            <a:ext cx="4546356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주요 시장 확장 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아시아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유럽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북미 진출</a:t>
            </a:r>
            <a:r>
              <a:rPr kumimoji="1" lang="en-US" altLang="ko-KR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파트너십 및 협력 강화</a:t>
            </a:r>
            <a:endParaRPr kumimoji="1" lang="en-US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0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현지화 및 규정 준수</a:t>
            </a:r>
            <a:endParaRPr kumimoji="1" lang="fr-FR" altLang="ko-KR" sz="10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E11A39-3D6C-EF4E-3229-7EF288E47FD5}"/>
              </a:ext>
            </a:extLst>
          </p:cNvPr>
          <p:cNvSpPr/>
          <p:nvPr/>
        </p:nvSpPr>
        <p:spPr>
          <a:xfrm>
            <a:off x="952501" y="1745375"/>
            <a:ext cx="1028700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4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루멕스의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개발 전략은 기술 혁신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고객 중심 솔루션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지속적인 개선을 기반으로 구축되었습니다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 </a:t>
            </a:r>
            <a:r>
              <a:rPr kumimoji="1" lang="ko-KR" altLang="en-US" sz="14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루멕스는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자동화 발전을 주도하고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제조</a:t>
            </a:r>
            <a:b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</a:b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효율성을 최적화하며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자동차 생산을 스마트 </a:t>
            </a:r>
            <a:r>
              <a:rPr kumimoji="1" lang="ko-KR" altLang="en-US" sz="1400" b="1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팩토리로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전환하는 것을 목표로 합니다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8394C-2106-B9A8-D51C-5D9F2166C62A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39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061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공장, 건물, 오렌지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CE970A-384E-906F-4E0E-2757A5E86E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0" r="33969"/>
          <a:stretch/>
        </p:blipFill>
        <p:spPr>
          <a:xfrm>
            <a:off x="-1" y="0"/>
            <a:ext cx="6428791" cy="6858000"/>
          </a:xfr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814096-02D0-5068-1CC8-3A9BB3244A04}"/>
              </a:ext>
            </a:extLst>
          </p:cNvPr>
          <p:cNvSpPr/>
          <p:nvPr/>
        </p:nvSpPr>
        <p:spPr>
          <a:xfrm rot="16200000">
            <a:off x="1056983" y="-1056984"/>
            <a:ext cx="4314826" cy="6428792"/>
          </a:xfrm>
          <a:prstGeom prst="rect">
            <a:avLst/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rgbClr val="122234">
                  <a:alpha val="7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267811" y="846518"/>
            <a:ext cx="6126828" cy="1604632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『LUMEX』 </a:t>
            </a:r>
            <a:r>
              <a:rPr kumimoji="1" lang="ko-KR" altLang="en-US" sz="36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소개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C4A64D-30C1-20CD-B439-7BCE19B730D8}"/>
              </a:ext>
            </a:extLst>
          </p:cNvPr>
          <p:cNvGrpSpPr/>
          <p:nvPr/>
        </p:nvGrpSpPr>
        <p:grpSpPr>
          <a:xfrm>
            <a:off x="7490904" y="1207310"/>
            <a:ext cx="3771146" cy="4732235"/>
            <a:chOff x="6119146" y="1746561"/>
            <a:chExt cx="3771146" cy="473223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937847-0124-18C8-858B-707B4EFB4004}"/>
                </a:ext>
              </a:extLst>
            </p:cNvPr>
            <p:cNvSpPr/>
            <p:nvPr/>
          </p:nvSpPr>
          <p:spPr>
            <a:xfrm>
              <a:off x="6119146" y="1746561"/>
              <a:ext cx="31292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122234"/>
                  </a:solidFill>
                  <a:latin typeface="+mj-lt"/>
                </a:rPr>
                <a:t>『LUMEX』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F44A8B-07E9-C925-E810-96B7E7BE1E93}"/>
                </a:ext>
              </a:extLst>
            </p:cNvPr>
            <p:cNvSpPr/>
            <p:nvPr/>
          </p:nvSpPr>
          <p:spPr>
            <a:xfrm>
              <a:off x="6119146" y="2722896"/>
              <a:ext cx="3621855" cy="3755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fr-FR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『LUMEX』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는 자동차 제조 산업의 혁신과 효율성을 극대화하기 위해</a:t>
              </a:r>
              <a:b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</a:b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최첨단 자동화 솔루션을 제공합니다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스마트 팩토리 기술과 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AI 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기반 자동화를 통해 생산 공정을 최적화하고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, 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글로벌 자동차 산업에 완벽하게 통합될 수 있는 턴키 솔루션을</a:t>
              </a:r>
              <a:b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</a:b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제공합니다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혁신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(Innovation), 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신뢰성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(Reliability), 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그리고 탁월함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(Excellence)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을 핵심</a:t>
              </a:r>
              <a:b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</a:b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가치로 삼아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, 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우리는 자동차 제조의 미래를 선도하는 데 전념하고 </a:t>
              </a:r>
              <a:b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</a:b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있습니다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. </a:t>
              </a:r>
            </a:p>
            <a:p>
              <a:pPr algn="just">
                <a:lnSpc>
                  <a:spcPct val="150000"/>
                </a:lnSpc>
              </a:pPr>
              <a:endPara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혁신적인 기술과 지속적인 지원을 바탕으로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, </a:t>
              </a:r>
              <a:r>
                <a:rPr kumimoji="1" lang="fr-FR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『LUMEX』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는 자동차 산업 </a:t>
              </a:r>
              <a:b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</a:b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발전을 이끄는 신뢰할 수 있는 글로벌 파트너로 자리잡고 있습니다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우리는 고객과 협력사와 함께 성장하며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, 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기대를 뛰어넘는 최고의 품질과 서비스를 제공하기 위해 끊임없이 노력하고 있습니다</a:t>
              </a:r>
              <a:r>
                <a:rPr kumimoji="1" lang="en-US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.</a:t>
              </a:r>
              <a:endParaRPr kumimoji="1" lang="fr-FR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0DDC20-07F1-8582-DAD4-57E08DFF01D3}"/>
                </a:ext>
              </a:extLst>
            </p:cNvPr>
            <p:cNvSpPr/>
            <p:nvPr/>
          </p:nvSpPr>
          <p:spPr>
            <a:xfrm>
              <a:off x="6119146" y="2208816"/>
              <a:ext cx="37711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kumimoji="1" lang="ko-KR" altLang="en-US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자동차 생산 자동화의 미래를 선도합니다</a:t>
              </a:r>
              <a:r>
                <a:rPr kumimoji="1" lang="en-US" altLang="ko-KR" sz="14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latin typeface="+mn-ea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D15706-5ECD-2A1F-9D49-3375B04D7FAA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20C97E-724E-CE5C-CE30-3A869E220D4E}"/>
                </a:ext>
              </a:extLst>
            </p:cNvPr>
            <p:cNvGrpSpPr/>
            <p:nvPr/>
          </p:nvGrpSpPr>
          <p:grpSpPr>
            <a:xfrm>
              <a:off x="267810" y="230766"/>
              <a:ext cx="10222390" cy="276999"/>
              <a:chOff x="267810" y="230766"/>
              <a:chExt cx="10222390" cy="27699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1DA4DC0-21B2-9D6F-FB5E-BC8093A4E3CD}"/>
                  </a:ext>
                </a:extLst>
              </p:cNvPr>
              <p:cNvSpPr/>
              <p:nvPr/>
            </p:nvSpPr>
            <p:spPr>
              <a:xfrm>
                <a:off x="267810" y="230766"/>
                <a:ext cx="1926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01  『LUMEX』 </a:t>
                </a:r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회사 소개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850A28-2CEB-F43B-7D2B-4965414E0379}"/>
                  </a:ext>
                </a:extLst>
              </p:cNvPr>
              <p:cNvCxnSpPr/>
              <p:nvPr/>
            </p:nvCxnSpPr>
            <p:spPr>
              <a:xfrm>
                <a:off x="2194560" y="387045"/>
                <a:ext cx="82956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B0743F4-B9C7-51AD-8F77-9EEF71121C4D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6F3D1F-6236-F390-036E-1B1B5CD5CAF7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4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875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A25811-2D09-C87C-3FFC-076216970A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7209" y="6470955"/>
            <a:ext cx="579084" cy="2688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648446"/>
            <a:ext cx="12192000" cy="1209554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34791" y="1439228"/>
            <a:ext cx="37513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5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감사합니다</a:t>
            </a:r>
            <a:r>
              <a:rPr kumimoji="1" lang="en-US" altLang="ko-KR" sz="5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.</a:t>
            </a:r>
            <a:endParaRPr kumimoji="1" lang="ko-KR" altLang="en-US" sz="54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726433-F042-3DC5-E25A-A59904DC62BA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17BDF80-5D7F-114C-AA46-0CBD61B8E8A7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『LUMEX』 </a:t>
              </a:r>
              <a:r>
                <a:rPr kumimoji="1" lang="ko-KR" altLang="en-US" sz="12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회사소개서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BADD43-2DB3-DB35-E47A-8CA192C3971C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AE687EE-1A2A-D461-C15A-F39FD9DF4C69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2D5128-2A90-AD16-1DC0-0CE2B8EAB307}"/>
              </a:ext>
            </a:extLst>
          </p:cNvPr>
          <p:cNvSpPr txBox="1"/>
          <p:nvPr/>
        </p:nvSpPr>
        <p:spPr>
          <a:xfrm>
            <a:off x="834791" y="6268720"/>
            <a:ext cx="6100762" cy="202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Automation Solutions for Automotive Manufacturing</a:t>
            </a:r>
            <a:endParaRPr lang="ko-KR" altLang="en-US" sz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FA6E67-EB9A-26F6-172C-9A282BA5B9E0}"/>
              </a:ext>
            </a:extLst>
          </p:cNvPr>
          <p:cNvSpPr txBox="1"/>
          <p:nvPr/>
        </p:nvSpPr>
        <p:spPr>
          <a:xfrm>
            <a:off x="5151624" y="6575924"/>
            <a:ext cx="6100762" cy="163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@LUMEX.</a:t>
            </a:r>
            <a:r>
              <a:rPr lang="ko-KR" altLang="en-US" sz="8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All rights reserved.</a:t>
            </a:r>
            <a:r>
              <a:rPr lang="en-US" altLang="ko-KR" sz="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    │    </a:t>
            </a:r>
            <a:r>
              <a:rPr lang="en-US" altLang="ko-KR" sz="8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 2025</a:t>
            </a:r>
            <a:endParaRPr lang="ko-KR" altLang="en-US" sz="800" dirty="0">
              <a:solidFill>
                <a:schemeClr val="bg1"/>
              </a:solidFill>
              <a:latin typeface="Montserrat" panose="00000500000000000000" pitchFamily="2" charset="-52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011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1DEB068-9084-196D-0EE1-AA6EAB110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726" y="4023323"/>
            <a:ext cx="8056272" cy="283467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570105" y="854654"/>
            <a:ext cx="5592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회사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80FCC-0F5D-51D6-175A-783D26095A57}"/>
              </a:ext>
            </a:extLst>
          </p:cNvPr>
          <p:cNvSpPr txBox="1"/>
          <p:nvPr/>
        </p:nvSpPr>
        <p:spPr>
          <a:xfrm>
            <a:off x="886408" y="2295999"/>
            <a:ext cx="725730" cy="250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lnSpc>
                <a:spcPct val="200000"/>
              </a:lnSpc>
              <a:defRPr kumimoji="1" sz="1600" spc="-100">
                <a:ln>
                  <a:solidFill>
                    <a:srgbClr val="535965">
                      <a:alpha val="0"/>
                    </a:srgbClr>
                  </a:solidFill>
                </a:ln>
                <a:latin typeface="Century Gothic" panose="020B0502020202020204" pitchFamily="34" charset="0"/>
              </a:defRPr>
            </a:lvl1pPr>
          </a:lstStyle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회사명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설립일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대표자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직원 수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사업 분야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본사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공장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5BB40B-93AD-0776-74D5-91C2431CA5ED}"/>
              </a:ext>
            </a:extLst>
          </p:cNvPr>
          <p:cNvSpPr txBox="1"/>
          <p:nvPr/>
        </p:nvSpPr>
        <p:spPr>
          <a:xfrm>
            <a:off x="1928441" y="2295999"/>
            <a:ext cx="4720009" cy="250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lnSpc>
                <a:spcPct val="200000"/>
              </a:lnSpc>
              <a:defRPr kumimoji="1" sz="1600" spc="-100">
                <a:ln>
                  <a:solidFill>
                    <a:srgbClr val="535965">
                      <a:alpha val="0"/>
                    </a:srgbClr>
                  </a:solidFill>
                </a:ln>
                <a:latin typeface="Century Gothic" panose="020B0502020202020204" pitchFamily="34" charset="0"/>
              </a:defRPr>
            </a:lvl1pPr>
          </a:lstStyle>
          <a:p>
            <a:r>
              <a:rPr lang="ko-KR" altLang="en-US" sz="1000" dirty="0" err="1">
                <a:solidFill>
                  <a:srgbClr val="122234"/>
                </a:solidFill>
                <a:latin typeface="+mn-ea"/>
              </a:rPr>
              <a:t>루멕스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『LUMEX』</a:t>
            </a:r>
          </a:p>
          <a:p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2025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년 </a:t>
            </a:r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2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월 </a:t>
            </a:r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14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일</a:t>
            </a:r>
            <a:endParaRPr lang="en-US" altLang="ko-KR" sz="1000" dirty="0">
              <a:solidFill>
                <a:srgbClr val="122234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장민호</a:t>
            </a:r>
            <a:endParaRPr lang="en-US" altLang="ko-KR" sz="1000" dirty="0">
              <a:solidFill>
                <a:srgbClr val="122234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10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명 이상</a:t>
            </a:r>
            <a:endParaRPr lang="en-US" altLang="ko-KR" sz="1000" dirty="0">
              <a:solidFill>
                <a:srgbClr val="122234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│ 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자동차 차체 생산 공정 턴키 엔지니어링 및 장비 공급</a:t>
            </a:r>
            <a:endParaRPr lang="en-US" altLang="ko-KR" sz="1000" dirty="0">
              <a:solidFill>
                <a:srgbClr val="122234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│ 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자동차 생산 프로젝트 관리</a:t>
            </a:r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장비 및 부품 공금</a:t>
            </a:r>
            <a:endParaRPr lang="en-US" altLang="ko-KR" sz="1000" dirty="0">
              <a:solidFill>
                <a:srgbClr val="122234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│ 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자재 관리</a:t>
            </a:r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물류 및 산업 장비 공급</a:t>
            </a:r>
            <a:endParaRPr lang="en-US" altLang="ko-KR" sz="1000" dirty="0">
              <a:solidFill>
                <a:srgbClr val="122234"/>
              </a:solidFill>
              <a:latin typeface="+mn-ea"/>
            </a:endParaRPr>
          </a:p>
          <a:p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대한민국 경기도 시흥시 공단</a:t>
            </a:r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1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대로 </a:t>
            </a:r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341,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122234"/>
                </a:solidFill>
                <a:latin typeface="+mn-ea"/>
              </a:rPr>
              <a:t>304</a:t>
            </a:r>
            <a:r>
              <a:rPr lang="ko-KR" altLang="en-US" sz="1000" dirty="0">
                <a:solidFill>
                  <a:srgbClr val="122234"/>
                </a:solidFill>
                <a:latin typeface="+mn-ea"/>
              </a:rPr>
              <a:t>호</a:t>
            </a:r>
            <a:endParaRPr lang="en-US" altLang="ko-KR" sz="1000" dirty="0">
              <a:solidFill>
                <a:srgbClr val="122234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D63A05-1087-01FC-96AB-6526AE48AFEE}"/>
              </a:ext>
            </a:extLst>
          </p:cNvPr>
          <p:cNvSpPr/>
          <p:nvPr/>
        </p:nvSpPr>
        <p:spPr>
          <a:xfrm rot="20338662">
            <a:off x="5059481" y="5772514"/>
            <a:ext cx="1713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『LUMEX』</a:t>
            </a:r>
            <a:endParaRPr lang="ko-KR" altLang="en-US" sz="2400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32491B-D75D-0E8D-CEC0-2D19033D1EED}"/>
              </a:ext>
            </a:extLst>
          </p:cNvPr>
          <p:cNvSpPr txBox="1"/>
          <p:nvPr/>
        </p:nvSpPr>
        <p:spPr>
          <a:xfrm>
            <a:off x="7327618" y="2295943"/>
            <a:ext cx="1358336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lnSpc>
                <a:spcPct val="200000"/>
              </a:lnSpc>
              <a:defRPr kumimoji="1" sz="1600" spc="-100">
                <a:ln>
                  <a:solidFill>
                    <a:srgbClr val="535965">
                      <a:alpha val="0"/>
                    </a:srgbClr>
                  </a:solidFill>
                </a:ln>
                <a:latin typeface="Century Gothic" panose="020B0502020202020204" pitchFamily="34" charset="0"/>
              </a:defRPr>
            </a:lvl1pPr>
          </a:lstStyle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핵심 가치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88BBA3-3583-83EF-111B-3AADAA267558}"/>
              </a:ext>
            </a:extLst>
          </p:cNvPr>
          <p:cNvSpPr txBox="1"/>
          <p:nvPr/>
        </p:nvSpPr>
        <p:spPr>
          <a:xfrm>
            <a:off x="7456352" y="3718711"/>
            <a:ext cx="110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Innovation</a:t>
            </a:r>
          </a:p>
          <a:p>
            <a:pPr algn="ctr"/>
            <a:r>
              <a:rPr kumimoji="1" 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혁신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kumimoji="1" lang="ru-RU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6AD603-8544-0079-3AC9-4CF1844A6859}"/>
              </a:ext>
            </a:extLst>
          </p:cNvPr>
          <p:cNvSpPr txBox="1"/>
          <p:nvPr/>
        </p:nvSpPr>
        <p:spPr>
          <a:xfrm>
            <a:off x="8678663" y="3718711"/>
            <a:ext cx="110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Reliability</a:t>
            </a:r>
          </a:p>
          <a:p>
            <a:pPr algn="ctr"/>
            <a:r>
              <a:rPr kumimoji="1" 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신뢰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kumimoji="1" lang="ru-RU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803553-418C-D366-30FB-0CF565F62D3E}"/>
              </a:ext>
            </a:extLst>
          </p:cNvPr>
          <p:cNvSpPr txBox="1"/>
          <p:nvPr/>
        </p:nvSpPr>
        <p:spPr>
          <a:xfrm>
            <a:off x="9900974" y="3718711"/>
            <a:ext cx="110086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Sustainable</a:t>
            </a:r>
          </a:p>
          <a:p>
            <a:pPr algn="ctr"/>
            <a:r>
              <a:rPr kumimoji="1" lang="en-US" sz="9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Medium" panose="00000600000000000000" pitchFamily="2" charset="-52"/>
                <a:ea typeface="맑은 고딕" panose="020B0503020000020004" pitchFamily="34" charset="-127"/>
              </a:rPr>
              <a:t>Growth</a:t>
            </a:r>
          </a:p>
          <a:p>
            <a:pPr algn="ctr"/>
            <a:r>
              <a:rPr kumimoji="1" 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지속가능한 성장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kumimoji="1" lang="ru-RU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949D1AC-FCFB-54E2-37A2-CF0F6D2A28A9}"/>
              </a:ext>
            </a:extLst>
          </p:cNvPr>
          <p:cNvGrpSpPr/>
          <p:nvPr/>
        </p:nvGrpSpPr>
        <p:grpSpPr>
          <a:xfrm>
            <a:off x="7616933" y="2863293"/>
            <a:ext cx="779707" cy="779707"/>
            <a:chOff x="7265757" y="2397343"/>
            <a:chExt cx="779707" cy="77970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DA9DEAA-B9F5-0572-8FCF-0A7E590CA441}"/>
                </a:ext>
              </a:extLst>
            </p:cNvPr>
            <p:cNvSpPr/>
            <p:nvPr/>
          </p:nvSpPr>
          <p:spPr>
            <a:xfrm>
              <a:off x="7265757" y="2397343"/>
              <a:ext cx="779707" cy="7797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315,200+ Innovation Icons Stock Illustrations, Royalty-Free Vector Graphics  &amp; Clip Art - iStock | Innovation, Innovation icon icon set, Lightbulb icon">
              <a:extLst>
                <a:ext uri="{FF2B5EF4-FFF2-40B4-BE49-F238E27FC236}">
                  <a16:creationId xmlns:a16="http://schemas.microsoft.com/office/drawing/2014/main" id="{82E9DEF7-696E-CA6F-EEAD-E840B7D996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5" t="17349" r="20027" b="18782"/>
            <a:stretch/>
          </p:blipFill>
          <p:spPr bwMode="auto">
            <a:xfrm>
              <a:off x="7458074" y="2566790"/>
              <a:ext cx="400052" cy="432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85CC29F-F14F-1ECE-ECD7-A39ACE38B5DF}"/>
              </a:ext>
            </a:extLst>
          </p:cNvPr>
          <p:cNvGrpSpPr/>
          <p:nvPr/>
        </p:nvGrpSpPr>
        <p:grpSpPr>
          <a:xfrm>
            <a:off x="8839244" y="2863293"/>
            <a:ext cx="779707" cy="779707"/>
            <a:chOff x="8488068" y="2397343"/>
            <a:chExt cx="779707" cy="77970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2F26202-B85E-B13A-2726-341D963A7920}"/>
                </a:ext>
              </a:extLst>
            </p:cNvPr>
            <p:cNvSpPr/>
            <p:nvPr/>
          </p:nvSpPr>
          <p:spPr>
            <a:xfrm>
              <a:off x="8488068" y="2397343"/>
              <a:ext cx="779707" cy="7797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8" name="Picture 4" descr="35,000+ Reliability Icon Stock Illustrations, Royalty-Free Vector Graphics  &amp; Clip Art - iStock | Energy reliability icon">
              <a:extLst>
                <a:ext uri="{FF2B5EF4-FFF2-40B4-BE49-F238E27FC236}">
                  <a16:creationId xmlns:a16="http://schemas.microsoft.com/office/drawing/2014/main" id="{36C90E0D-72BC-9D06-4892-0293AD3B24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7725" y="2542692"/>
              <a:ext cx="480392" cy="480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ADF1EB6-0033-5297-EC6E-B87F988441B8}"/>
              </a:ext>
            </a:extLst>
          </p:cNvPr>
          <p:cNvGrpSpPr/>
          <p:nvPr/>
        </p:nvGrpSpPr>
        <p:grpSpPr>
          <a:xfrm>
            <a:off x="10061555" y="2863293"/>
            <a:ext cx="779707" cy="779707"/>
            <a:chOff x="9710379" y="2397343"/>
            <a:chExt cx="779707" cy="77970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AF6D7FD-F3B7-0A73-E9A7-2BA650FAD5D9}"/>
                </a:ext>
              </a:extLst>
            </p:cNvPr>
            <p:cNvSpPr/>
            <p:nvPr/>
          </p:nvSpPr>
          <p:spPr>
            <a:xfrm>
              <a:off x="9710379" y="2397343"/>
              <a:ext cx="779707" cy="7797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30" name="Picture 6" descr="graph, analysis, Business growth png transparent 9588968 PNG">
              <a:extLst>
                <a:ext uri="{FF2B5EF4-FFF2-40B4-BE49-F238E27FC236}">
                  <a16:creationId xmlns:a16="http://schemas.microsoft.com/office/drawing/2014/main" id="{040EF6A9-7EAA-5ACD-D5E8-FA1188EEC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7345" y="2536918"/>
              <a:ext cx="491940" cy="491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07E997-73B5-FBD5-B485-2AE429254353}"/>
              </a:ext>
            </a:extLst>
          </p:cNvPr>
          <p:cNvSpPr/>
          <p:nvPr/>
        </p:nvSpPr>
        <p:spPr>
          <a:xfrm>
            <a:off x="570105" y="1567630"/>
            <a:ext cx="11113895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sz="1400" b="1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Bold" panose="020B0604020202020204" charset="0"/>
                <a:ea typeface="맑은 고딕" panose="020B0503020000020004" pitchFamily="34" charset="-127"/>
              </a:rPr>
              <a:t>『LUMEX』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는 자동차 생산 라인 자동화 분야에 특화된 회사로써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, 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엔지니어링부터 대량 생산까지 아우르는  종합 솔루션을 제공합니다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BB1C4-5E57-5018-2C78-6DBB4DEA1FB8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pPr algn="r"/>
              <a:t>5</a:t>
            </a:fld>
            <a:endParaRPr lang="ru-RU" sz="1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F906BC-B1E6-36D2-1E3E-DFC7B9474B3F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EC3700E-5CF8-7784-90FB-2E98CDC29F77}"/>
                </a:ext>
              </a:extLst>
            </p:cNvPr>
            <p:cNvGrpSpPr/>
            <p:nvPr/>
          </p:nvGrpSpPr>
          <p:grpSpPr>
            <a:xfrm>
              <a:off x="267810" y="230766"/>
              <a:ext cx="10222390" cy="276999"/>
              <a:chOff x="267810" y="230766"/>
              <a:chExt cx="10222390" cy="27699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16EC29-2999-86F1-EA05-B6B2C169EF6B}"/>
                  </a:ext>
                </a:extLst>
              </p:cNvPr>
              <p:cNvSpPr/>
              <p:nvPr/>
            </p:nvSpPr>
            <p:spPr>
              <a:xfrm>
                <a:off x="267810" y="230766"/>
                <a:ext cx="1926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rgbClr val="122234"/>
                    </a:solidFill>
                    <a:latin typeface="Montserrat SemiBold" panose="00000700000000000000" pitchFamily="2" charset="0"/>
                  </a:rPr>
                  <a:t>01  『LUMEX』 </a:t>
                </a:r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122234"/>
                    </a:solidFill>
                    <a:latin typeface="+mn-ea"/>
                  </a:rPr>
                  <a:t>회사 소개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E873A9E-67C2-608C-58C2-02FCDCB5869A}"/>
                  </a:ext>
                </a:extLst>
              </p:cNvPr>
              <p:cNvCxnSpPr/>
              <p:nvPr/>
            </p:nvCxnSpPr>
            <p:spPr>
              <a:xfrm>
                <a:off x="2194560" y="387045"/>
                <a:ext cx="82956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170721-DB2B-AC33-633D-493FDEB786D6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82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r="28151"/>
          <a:stretch>
            <a:fillRect/>
          </a:stretch>
        </p:blipFill>
        <p:spPr/>
      </p:pic>
      <p:sp>
        <p:nvSpPr>
          <p:cNvPr id="17" name="직사각형 16"/>
          <p:cNvSpPr/>
          <p:nvPr/>
        </p:nvSpPr>
        <p:spPr>
          <a:xfrm>
            <a:off x="1160397" y="1210985"/>
            <a:ext cx="3403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비전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60397" y="3290500"/>
            <a:ext cx="3403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미션</a:t>
            </a:r>
          </a:p>
        </p:txBody>
      </p:sp>
      <p:pic>
        <p:nvPicPr>
          <p:cNvPr id="31" name="Picture 4" descr="표적 다트 겨냥하다 - Pixabay의 무료 이미지">
            <a:extLst>
              <a:ext uri="{FF2B5EF4-FFF2-40B4-BE49-F238E27FC236}">
                <a16:creationId xmlns:a16="http://schemas.microsoft.com/office/drawing/2014/main" id="{1B03C190-2529-ED81-AA32-8DB6FCD06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64" y="3238276"/>
            <a:ext cx="329224" cy="32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망원경 작은 유리 스파이 - Pixabay의 무료 벡터 그래픽">
            <a:extLst>
              <a:ext uri="{FF2B5EF4-FFF2-40B4-BE49-F238E27FC236}">
                <a16:creationId xmlns:a16="http://schemas.microsoft.com/office/drawing/2014/main" id="{74025D9B-BACC-AF01-C682-53AA87D4C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56" y="1166314"/>
            <a:ext cx="274041" cy="2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633110-912F-F684-423F-05EB4D9D8B72}"/>
              </a:ext>
            </a:extLst>
          </p:cNvPr>
          <p:cNvSpPr/>
          <p:nvPr/>
        </p:nvSpPr>
        <p:spPr>
          <a:xfrm>
            <a:off x="1160397" y="1540069"/>
            <a:ext cx="459368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rgbClr val="122234"/>
                </a:solidFill>
                <a:latin typeface="+mj-lt"/>
              </a:rPr>
              <a:t>‘Luminous Next’</a:t>
            </a: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를 기반으로 효율적인 제조를 위한</a:t>
            </a:r>
            <a:b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</a:br>
            <a:r>
              <a:rPr kumimoji="1" lang="ko-KR" altLang="en-US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 기술 혁신에 전념합니다</a:t>
            </a:r>
            <a:r>
              <a:rPr kumimoji="1" lang="en-US" altLang="ko-KR" sz="14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.</a:t>
            </a:r>
            <a:endParaRPr kumimoji="1" lang="en-US" altLang="ko-KR" sz="12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6CCA35-1BCC-CF63-717F-5BB1B99B01BE}"/>
              </a:ext>
            </a:extLst>
          </p:cNvPr>
          <p:cNvSpPr/>
          <p:nvPr/>
        </p:nvSpPr>
        <p:spPr>
          <a:xfrm>
            <a:off x="1187990" y="2252274"/>
            <a:ext cx="4593685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0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루멕스의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비전은 지능형 자동화와 최첨단 엔지니어링을 통해 자동차 제조의 미래를</a:t>
            </a:r>
            <a:b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새롭게 정의하는 것입니다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“LUMINOUS NEXT”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핵심 원칙으로 삼아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스마트 제조에서 </a:t>
            </a:r>
            <a:b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효율성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정밀성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그리고 혁신의 한계를 끊임없이 확장해 나가고자 합니다</a:t>
            </a:r>
            <a:r>
              <a:rPr kumimoji="1" lang="en-US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kumimoji="1" lang="fr-FR" altLang="ko-KR" sz="10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A0B7F4-6A05-B05A-05E8-F28F28414754}"/>
              </a:ext>
            </a:extLst>
          </p:cNvPr>
          <p:cNvGrpSpPr/>
          <p:nvPr/>
        </p:nvGrpSpPr>
        <p:grpSpPr>
          <a:xfrm>
            <a:off x="1160397" y="3712551"/>
            <a:ext cx="4735577" cy="612992"/>
            <a:chOff x="1160397" y="3712551"/>
            <a:chExt cx="4735577" cy="61299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7E16132-BC3E-83B6-9B9A-737E76DCC6BB}"/>
                </a:ext>
              </a:extLst>
            </p:cNvPr>
            <p:cNvSpPr/>
            <p:nvPr/>
          </p:nvSpPr>
          <p:spPr>
            <a:xfrm>
              <a:off x="1160397" y="3712551"/>
              <a:ext cx="4735577" cy="337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latin typeface="+mj-lt"/>
                </a:rPr>
                <a:t>✅</a:t>
              </a:r>
              <a:r>
                <a:rPr lang="en-US" sz="1200" dirty="0">
                  <a:latin typeface="+mj-lt"/>
                </a:rPr>
                <a:t> MAXIMIZE EFFICIENCY     </a:t>
              </a:r>
              <a:r>
                <a:rPr kumimoji="1" lang="ko-KR" altLang="en-US" sz="8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효율성 극대화</a:t>
              </a:r>
              <a:endParaRPr kumimoji="1" lang="en-US" altLang="ko-KR" sz="1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3FA490-878B-C1A3-FC4E-9467D3B58395}"/>
                </a:ext>
              </a:extLst>
            </p:cNvPr>
            <p:cNvSpPr/>
            <p:nvPr/>
          </p:nvSpPr>
          <p:spPr>
            <a:xfrm>
              <a:off x="1407019" y="4078296"/>
              <a:ext cx="4488955" cy="247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0000"/>
                </a:lnSpc>
              </a:pP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+mn-ea"/>
                </a:rPr>
                <a:t>생산 속도 및 비용 효율성을 최적화하는 스마트 자동화 솔루션 개발</a:t>
              </a:r>
              <a:endParaRPr kumimoji="1" lang="fr-FR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3D1E63-216A-D8DF-5EB1-9FCA7C142784}"/>
              </a:ext>
            </a:extLst>
          </p:cNvPr>
          <p:cNvGrpSpPr/>
          <p:nvPr/>
        </p:nvGrpSpPr>
        <p:grpSpPr>
          <a:xfrm>
            <a:off x="1160397" y="4439106"/>
            <a:ext cx="4735579" cy="616597"/>
            <a:chOff x="1160397" y="4497754"/>
            <a:chExt cx="4735579" cy="61659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D3E7F37-273F-4863-9224-1C9CA7BCE00C}"/>
                </a:ext>
              </a:extLst>
            </p:cNvPr>
            <p:cNvSpPr/>
            <p:nvPr/>
          </p:nvSpPr>
          <p:spPr>
            <a:xfrm>
              <a:off x="1160397" y="4497754"/>
              <a:ext cx="4735577" cy="337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latin typeface="+mj-lt"/>
                </a:rPr>
                <a:t>✅</a:t>
              </a:r>
              <a:r>
                <a:rPr lang="en-US" sz="1200" dirty="0">
                  <a:latin typeface="+mj-lt"/>
                </a:rPr>
                <a:t> ENSURE PRECISION &amp; RELIABILITY     </a:t>
              </a:r>
              <a:r>
                <a:rPr kumimoji="1" lang="ko-KR" altLang="en-US" sz="8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정밀함과 신뢰성 보장</a:t>
              </a:r>
              <a:endParaRPr kumimoji="1" lang="en-US" altLang="ko-KR" sz="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C830B1-82AB-209F-96AE-14B5C3FF947D}"/>
                </a:ext>
              </a:extLst>
            </p:cNvPr>
            <p:cNvSpPr/>
            <p:nvPr/>
          </p:nvSpPr>
          <p:spPr>
            <a:xfrm>
              <a:off x="1407020" y="4863385"/>
              <a:ext cx="4488956" cy="250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0000"/>
                </a:lnSpc>
              </a:pP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+mn-ea"/>
                </a:rPr>
                <a:t>고품질의 미래 지향적인 제조 기술을 제공</a:t>
              </a:r>
              <a:endParaRPr kumimoji="1" lang="fr-FR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C193E0-9F26-84A8-85E2-2DFE39D21568}"/>
              </a:ext>
            </a:extLst>
          </p:cNvPr>
          <p:cNvGrpSpPr/>
          <p:nvPr/>
        </p:nvGrpSpPr>
        <p:grpSpPr>
          <a:xfrm>
            <a:off x="1160397" y="5169266"/>
            <a:ext cx="4735579" cy="627980"/>
            <a:chOff x="1160397" y="5113566"/>
            <a:chExt cx="4735579" cy="62798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1005A64-5083-85D5-82D8-F0D4E56BAB1F}"/>
                </a:ext>
              </a:extLst>
            </p:cNvPr>
            <p:cNvSpPr/>
            <p:nvPr/>
          </p:nvSpPr>
          <p:spPr>
            <a:xfrm>
              <a:off x="1160397" y="5113566"/>
              <a:ext cx="4735577" cy="337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latin typeface="+mj-lt"/>
                </a:rPr>
                <a:t>✅</a:t>
              </a:r>
              <a:r>
                <a:rPr lang="en-US" sz="1200" dirty="0">
                  <a:latin typeface="+mj-lt"/>
                </a:rPr>
                <a:t> LEAD INDUSTRY 4.0 TRANSFORMATION     </a:t>
              </a:r>
              <a:r>
                <a:rPr kumimoji="1" lang="en-US" sz="8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4</a:t>
              </a:r>
              <a:r>
                <a:rPr kumimoji="1" lang="ko-KR" altLang="en-US" sz="8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차 산업혁명 선도</a:t>
              </a:r>
              <a:endParaRPr kumimoji="1" lang="en-US" altLang="ko-KR" sz="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8194FBF-D385-7F2C-BA1D-9DB1E01B8E5E}"/>
                </a:ext>
              </a:extLst>
            </p:cNvPr>
            <p:cNvSpPr/>
            <p:nvPr/>
          </p:nvSpPr>
          <p:spPr>
            <a:xfrm>
              <a:off x="1407020" y="5491349"/>
              <a:ext cx="4488956" cy="250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0000"/>
                </a:lnSpc>
              </a:pPr>
              <a:r>
                <a:rPr kumimoji="1" lang="fr-FR" altLang="ko-KR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+mn-ea"/>
                </a:rPr>
                <a:t>AI </a:t>
              </a: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+mn-ea"/>
                </a:rPr>
                <a:t>기반 데이터 중심 자동화를 통해 글로벌 제조업체 지원</a:t>
              </a:r>
              <a:endParaRPr kumimoji="1" lang="fr-FR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9E03D71-7D58-D2C9-30C1-767690A8B8F1}"/>
              </a:ext>
            </a:extLst>
          </p:cNvPr>
          <p:cNvGrpSpPr/>
          <p:nvPr/>
        </p:nvGrpSpPr>
        <p:grpSpPr>
          <a:xfrm>
            <a:off x="1160397" y="5910808"/>
            <a:ext cx="4735578" cy="631547"/>
            <a:chOff x="1160397" y="5910808"/>
            <a:chExt cx="4735578" cy="63154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B6A6DF0-22E8-17AC-50A2-13ACCEF095E0}"/>
                </a:ext>
              </a:extLst>
            </p:cNvPr>
            <p:cNvSpPr/>
            <p:nvPr/>
          </p:nvSpPr>
          <p:spPr>
            <a:xfrm>
              <a:off x="1160397" y="5910808"/>
              <a:ext cx="4735577" cy="337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latin typeface="+mj-lt"/>
                </a:rPr>
                <a:t>✅</a:t>
              </a:r>
              <a:r>
                <a:rPr lang="en-US" sz="1200" dirty="0">
                  <a:latin typeface="+mj-lt"/>
                </a:rPr>
                <a:t> FOSTER SUSTAINABLE GROWTH      </a:t>
              </a:r>
              <a:r>
                <a:rPr kumimoji="1" lang="ko-KR" altLang="en-US" sz="800" b="1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지속 가능한 성장 촉진</a:t>
              </a:r>
              <a:endParaRPr kumimoji="1" lang="en-US" altLang="ko-KR" sz="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670340A-5559-A5AE-6E5A-5F8B6223D6D1}"/>
                </a:ext>
              </a:extLst>
            </p:cNvPr>
            <p:cNvSpPr/>
            <p:nvPr/>
          </p:nvSpPr>
          <p:spPr>
            <a:xfrm>
              <a:off x="1407019" y="6291389"/>
              <a:ext cx="4488956" cy="250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0000"/>
                </a:lnSpc>
              </a:pPr>
              <a:r>
                <a:rPr kumimoji="1" lang="ko-KR" altLang="en-US" sz="1000" spc="-10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rgbClr val="122234"/>
                  </a:solidFill>
                  <a:latin typeface="+mn-ea"/>
                </a:rPr>
                <a:t>친환경적이고 확장 가능한 제조 기술 개발</a:t>
              </a:r>
              <a:endParaRPr kumimoji="1" lang="fr-FR" altLang="ko-KR" sz="10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A0FE192-C36B-1F4D-A7A1-F41FB80AE833}"/>
              </a:ext>
            </a:extLst>
          </p:cNvPr>
          <p:cNvCxnSpPr>
            <a:cxnSpLocks/>
          </p:cNvCxnSpPr>
          <p:nvPr/>
        </p:nvCxnSpPr>
        <p:spPr>
          <a:xfrm>
            <a:off x="1946210" y="1352939"/>
            <a:ext cx="383546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5">
            <a:extLst>
              <a:ext uri="{FF2B5EF4-FFF2-40B4-BE49-F238E27FC236}">
                <a16:creationId xmlns:a16="http://schemas.microsoft.com/office/drawing/2014/main" id="{D68B4AC5-BA97-D016-0069-D8DC051F8233}"/>
              </a:ext>
            </a:extLst>
          </p:cNvPr>
          <p:cNvSpPr txBox="1">
            <a:spLocks/>
          </p:cNvSpPr>
          <p:nvPr/>
        </p:nvSpPr>
        <p:spPr>
          <a:xfrm>
            <a:off x="7204089" y="497334"/>
            <a:ext cx="4987911" cy="197955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VISION &amp; MISSION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6C96D7-CA40-9494-7BBE-84CC2DB2704A}"/>
              </a:ext>
            </a:extLst>
          </p:cNvPr>
          <p:cNvCxnSpPr>
            <a:cxnSpLocks/>
          </p:cNvCxnSpPr>
          <p:nvPr/>
        </p:nvCxnSpPr>
        <p:spPr>
          <a:xfrm>
            <a:off x="1946210" y="3422430"/>
            <a:ext cx="383546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FCC6AE2-A3C6-84E9-206B-FDB6943F6B65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pPr algn="r"/>
              <a:t>6</a:t>
            </a:fld>
            <a:endParaRPr lang="ru-RU" sz="1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2A91A-C435-8BAA-080E-B9F4DED26188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784963C-ECA4-C9ED-656B-E48A445465C4}"/>
                </a:ext>
              </a:extLst>
            </p:cNvPr>
            <p:cNvGrpSpPr/>
            <p:nvPr/>
          </p:nvGrpSpPr>
          <p:grpSpPr>
            <a:xfrm>
              <a:off x="267810" y="230766"/>
              <a:ext cx="10222390" cy="276999"/>
              <a:chOff x="267810" y="230766"/>
              <a:chExt cx="10222390" cy="27699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AB5991D-B44E-C474-D685-5AFF39A06D0D}"/>
                  </a:ext>
                </a:extLst>
              </p:cNvPr>
              <p:cNvSpPr/>
              <p:nvPr/>
            </p:nvSpPr>
            <p:spPr>
              <a:xfrm>
                <a:off x="267810" y="230766"/>
                <a:ext cx="1926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rgbClr val="122234"/>
                    </a:solidFill>
                    <a:latin typeface="Montserrat SemiBold" panose="00000700000000000000" pitchFamily="2" charset="0"/>
                  </a:rPr>
                  <a:t>01  『LUMEX』 </a:t>
                </a:r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122234"/>
                    </a:solidFill>
                    <a:latin typeface="+mn-ea"/>
                  </a:rPr>
                  <a:t>회사 소개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FD1E6074-7F62-16ED-D11E-52149EA2B695}"/>
                  </a:ext>
                </a:extLst>
              </p:cNvPr>
              <p:cNvCxnSpPr/>
              <p:nvPr/>
            </p:nvCxnSpPr>
            <p:spPr>
              <a:xfrm>
                <a:off x="2194560" y="387045"/>
                <a:ext cx="82956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9F127D-196C-42D8-7246-58DC4AB15770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01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49E4C0-D02C-8697-D592-CD38CB847291}"/>
              </a:ext>
            </a:extLst>
          </p:cNvPr>
          <p:cNvSpPr/>
          <p:nvPr/>
        </p:nvSpPr>
        <p:spPr>
          <a:xfrm>
            <a:off x="503431" y="854654"/>
            <a:ext cx="11038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조직도 및 주요 부서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B6D91B5-9BDD-B2E3-B06A-CD271AB97A04}"/>
              </a:ext>
            </a:extLst>
          </p:cNvPr>
          <p:cNvSpPr/>
          <p:nvPr/>
        </p:nvSpPr>
        <p:spPr>
          <a:xfrm>
            <a:off x="957732" y="3829663"/>
            <a:ext cx="1236828" cy="844064"/>
          </a:xfrm>
          <a:prstGeom prst="roundRect">
            <a:avLst>
              <a:gd name="adj" fmla="val 10892"/>
            </a:avLst>
          </a:prstGeom>
          <a:noFill/>
          <a:ln w="6350">
            <a:solidFill>
              <a:schemeClr val="accent1"/>
            </a:solidFill>
          </a:ln>
          <a:effectLst>
            <a:outerShdw blurRad="342900" sx="108000" sy="108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22234"/>
                </a:solidFill>
                <a:latin typeface="Montserrat Bold" panose="00000800000000000000" charset="0"/>
              </a:rPr>
              <a:t>C.E.O</a:t>
            </a:r>
            <a:endParaRPr lang="ru-RU" sz="1600" dirty="0">
              <a:solidFill>
                <a:srgbClr val="122234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D59C2D0-B48C-AAC9-082A-B5E47460A3EC}"/>
              </a:ext>
            </a:extLst>
          </p:cNvPr>
          <p:cNvSpPr/>
          <p:nvPr/>
        </p:nvSpPr>
        <p:spPr>
          <a:xfrm>
            <a:off x="2882914" y="4419668"/>
            <a:ext cx="1852229" cy="479660"/>
          </a:xfrm>
          <a:prstGeom prst="roundRect">
            <a:avLst>
              <a:gd name="adj" fmla="val 10892"/>
            </a:avLst>
          </a:prstGeom>
          <a:noFill/>
          <a:ln w="3175">
            <a:solidFill>
              <a:schemeClr val="accent1"/>
            </a:solidFill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122234"/>
                </a:solidFill>
                <a:latin typeface="Montserrat Medium" panose="00000600000000000000" pitchFamily="2" charset="-52"/>
              </a:rPr>
              <a:t>Engineering &amp; Technical Center</a:t>
            </a:r>
            <a:endParaRPr lang="ru-RU" sz="10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8A23243-3AA3-8BC1-7734-883B58B47D38}"/>
              </a:ext>
            </a:extLst>
          </p:cNvPr>
          <p:cNvSpPr/>
          <p:nvPr/>
        </p:nvSpPr>
        <p:spPr>
          <a:xfrm>
            <a:off x="2915288" y="5088292"/>
            <a:ext cx="1787480" cy="224423"/>
          </a:xfrm>
          <a:prstGeom prst="roundRect">
            <a:avLst>
              <a:gd name="adj" fmla="val 10892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122234"/>
                </a:solidFill>
                <a:latin typeface="Montserrat Medium" panose="00000600000000000000" pitchFamily="2" charset="-52"/>
              </a:rPr>
              <a:t>Process Engineering</a:t>
            </a:r>
            <a:endParaRPr lang="ru-RU" sz="9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5596EA-8FE7-F765-0801-097CCCABD041}"/>
              </a:ext>
            </a:extLst>
          </p:cNvPr>
          <p:cNvSpPr/>
          <p:nvPr/>
        </p:nvSpPr>
        <p:spPr>
          <a:xfrm>
            <a:off x="2882915" y="3635899"/>
            <a:ext cx="1852229" cy="479660"/>
          </a:xfrm>
          <a:prstGeom prst="roundRect">
            <a:avLst>
              <a:gd name="adj" fmla="val 10892"/>
            </a:avLst>
          </a:prstGeom>
          <a:noFill/>
          <a:ln w="3175">
            <a:solidFill>
              <a:schemeClr val="accent1"/>
            </a:solidFill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122234"/>
                </a:solidFill>
                <a:latin typeface="Montserrat Medium" panose="00000600000000000000" pitchFamily="2" charset="-52"/>
              </a:rPr>
              <a:t>R&amp;D Center</a:t>
            </a:r>
            <a:endParaRPr lang="ru-RU" sz="10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5B1320F-5DB7-5673-FD34-4788DF68DCFF}"/>
              </a:ext>
            </a:extLst>
          </p:cNvPr>
          <p:cNvSpPr/>
          <p:nvPr/>
        </p:nvSpPr>
        <p:spPr>
          <a:xfrm>
            <a:off x="2915288" y="5358950"/>
            <a:ext cx="1787480" cy="224423"/>
          </a:xfrm>
          <a:prstGeom prst="roundRect">
            <a:avLst>
              <a:gd name="adj" fmla="val 10892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122234"/>
                </a:solidFill>
                <a:latin typeface="Montserrat Medium" panose="00000600000000000000" pitchFamily="2" charset="-52"/>
              </a:rPr>
              <a:t>Equipment Design</a:t>
            </a:r>
            <a:endParaRPr lang="ru-RU" sz="9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A6ADFC8-D1F5-A4F7-C6D3-2BDA74F7E8C0}"/>
              </a:ext>
            </a:extLst>
          </p:cNvPr>
          <p:cNvSpPr/>
          <p:nvPr/>
        </p:nvSpPr>
        <p:spPr>
          <a:xfrm>
            <a:off x="2915288" y="5629608"/>
            <a:ext cx="1787480" cy="224423"/>
          </a:xfrm>
          <a:prstGeom prst="roundRect">
            <a:avLst>
              <a:gd name="adj" fmla="val 10892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122234"/>
                </a:solidFill>
                <a:latin typeface="Montserrat Medium" panose="00000600000000000000" pitchFamily="2" charset="-52"/>
              </a:rPr>
              <a:t>Electrical Control</a:t>
            </a:r>
            <a:endParaRPr lang="ru-RU" sz="9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F4564D4-3273-B491-FF0A-03E4A9D31F08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 flipH="1">
            <a:off x="3809029" y="4115559"/>
            <a:ext cx="1" cy="304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8B09466-B7D1-7B31-13FD-4B5A35E017DF}"/>
              </a:ext>
            </a:extLst>
          </p:cNvPr>
          <p:cNvSpPr/>
          <p:nvPr/>
        </p:nvSpPr>
        <p:spPr>
          <a:xfrm>
            <a:off x="7456856" y="3621914"/>
            <a:ext cx="1852229" cy="479660"/>
          </a:xfrm>
          <a:prstGeom prst="roundRect">
            <a:avLst>
              <a:gd name="adj" fmla="val 10892"/>
            </a:avLst>
          </a:prstGeom>
          <a:noFill/>
          <a:ln w="3175">
            <a:solidFill>
              <a:schemeClr val="accent1"/>
            </a:solidFill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122234"/>
                </a:solidFill>
                <a:latin typeface="Montserrat Medium" panose="00000600000000000000" pitchFamily="2" charset="-52"/>
              </a:rPr>
              <a:t>Domestic &amp; Overseas</a:t>
            </a:r>
          </a:p>
          <a:p>
            <a:r>
              <a:rPr lang="en-US" sz="1000" dirty="0">
                <a:solidFill>
                  <a:srgbClr val="122234"/>
                </a:solidFill>
                <a:latin typeface="Montserrat Medium" panose="00000600000000000000" pitchFamily="2" charset="-52"/>
              </a:rPr>
              <a:t>Marketing Div.</a:t>
            </a:r>
            <a:endParaRPr lang="ru-RU" sz="10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26AA2F2-217B-827B-8163-7755EFF9C118}"/>
              </a:ext>
            </a:extLst>
          </p:cNvPr>
          <p:cNvSpPr/>
          <p:nvPr/>
        </p:nvSpPr>
        <p:spPr>
          <a:xfrm>
            <a:off x="7456856" y="4419668"/>
            <a:ext cx="1852229" cy="479660"/>
          </a:xfrm>
          <a:prstGeom prst="roundRect">
            <a:avLst>
              <a:gd name="adj" fmla="val 10892"/>
            </a:avLst>
          </a:prstGeom>
          <a:noFill/>
          <a:ln w="3175">
            <a:solidFill>
              <a:schemeClr val="accent1"/>
            </a:solidFill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122234"/>
                </a:solidFill>
                <a:latin typeface="Montserrat Medium" panose="00000600000000000000" pitchFamily="2" charset="-52"/>
              </a:rPr>
              <a:t>Finance &amp; General</a:t>
            </a:r>
          </a:p>
          <a:p>
            <a:r>
              <a:rPr lang="en-US" sz="1000" dirty="0">
                <a:solidFill>
                  <a:srgbClr val="122234"/>
                </a:solidFill>
                <a:latin typeface="Montserrat Medium" panose="00000600000000000000" pitchFamily="2" charset="-52"/>
              </a:rPr>
              <a:t>Mgmt. Div.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7E82E8F-B31C-E4A0-3ED6-4DAE5DDA843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8382971" y="4101574"/>
            <a:ext cx="0" cy="318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2A29FA5-B00C-15C2-F1D4-9FCFE94CCCAA}"/>
              </a:ext>
            </a:extLst>
          </p:cNvPr>
          <p:cNvSpPr/>
          <p:nvPr/>
        </p:nvSpPr>
        <p:spPr>
          <a:xfrm>
            <a:off x="5169886" y="3615596"/>
            <a:ext cx="1852228" cy="479660"/>
          </a:xfrm>
          <a:prstGeom prst="roundRect">
            <a:avLst>
              <a:gd name="adj" fmla="val 10892"/>
            </a:avLst>
          </a:prstGeom>
          <a:noFill/>
          <a:ln w="3175">
            <a:solidFill>
              <a:schemeClr val="accent1"/>
            </a:solidFill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122234"/>
                </a:solidFill>
                <a:latin typeface="Montserrat Medium" panose="00000600000000000000" pitchFamily="2" charset="-52"/>
              </a:rPr>
              <a:t>Project Management</a:t>
            </a:r>
          </a:p>
          <a:p>
            <a:r>
              <a:rPr lang="en-US" sz="1000" dirty="0">
                <a:solidFill>
                  <a:srgbClr val="122234"/>
                </a:solidFill>
                <a:latin typeface="Montserrat Medium" panose="00000600000000000000" pitchFamily="2" charset="-52"/>
              </a:rPr>
              <a:t>Center</a:t>
            </a:r>
            <a:endParaRPr lang="ru-RU" sz="10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D72C50D-1725-AE99-44CA-F8D89BE39C8A}"/>
              </a:ext>
            </a:extLst>
          </p:cNvPr>
          <p:cNvSpPr/>
          <p:nvPr/>
        </p:nvSpPr>
        <p:spPr>
          <a:xfrm>
            <a:off x="5169885" y="4419668"/>
            <a:ext cx="1852229" cy="479660"/>
          </a:xfrm>
          <a:prstGeom prst="roundRect">
            <a:avLst>
              <a:gd name="adj" fmla="val 10892"/>
            </a:avLst>
          </a:prstGeom>
          <a:noFill/>
          <a:ln w="3175">
            <a:solidFill>
              <a:schemeClr val="accent1"/>
            </a:solidFill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122234"/>
                </a:solidFill>
                <a:latin typeface="Montserrat Medium" panose="00000600000000000000" pitchFamily="2" charset="-52"/>
              </a:rPr>
              <a:t>Manufacturing &amp; QC, A/S Center</a:t>
            </a:r>
            <a:endParaRPr lang="ru-RU" sz="10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C21A452-949D-E051-47CB-0BB8EBA38B55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>
            <a:off x="6096000" y="4095256"/>
            <a:ext cx="0" cy="324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D9494DE-F1AF-63E3-A553-DC53C7BC78C2}"/>
              </a:ext>
            </a:extLst>
          </p:cNvPr>
          <p:cNvSpPr/>
          <p:nvPr/>
        </p:nvSpPr>
        <p:spPr>
          <a:xfrm>
            <a:off x="9689738" y="3621914"/>
            <a:ext cx="1852229" cy="479660"/>
          </a:xfrm>
          <a:prstGeom prst="roundRect">
            <a:avLst>
              <a:gd name="adj" fmla="val 10892"/>
            </a:avLst>
          </a:prstGeom>
          <a:noFill/>
          <a:ln w="3175">
            <a:solidFill>
              <a:schemeClr val="accent1"/>
            </a:solidFill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122234"/>
                </a:solidFill>
                <a:latin typeface="Montserrat Medium" panose="00000600000000000000" pitchFamily="2" charset="-52"/>
              </a:rPr>
              <a:t>Purchasing Div.</a:t>
            </a:r>
            <a:endParaRPr lang="ru-RU" sz="10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E5E699-AD78-053E-AC7E-218668424B70}"/>
              </a:ext>
            </a:extLst>
          </p:cNvPr>
          <p:cNvCxnSpPr>
            <a:cxnSpLocks/>
            <a:stCxn id="9" idx="2"/>
            <a:endCxn id="88" idx="0"/>
          </p:cNvCxnSpPr>
          <p:nvPr/>
        </p:nvCxnSpPr>
        <p:spPr>
          <a:xfrm>
            <a:off x="10615853" y="4101574"/>
            <a:ext cx="0" cy="311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0354B62-C73C-D93F-62EC-056F262C7305}"/>
              </a:ext>
            </a:extLst>
          </p:cNvPr>
          <p:cNvSpPr/>
          <p:nvPr/>
        </p:nvSpPr>
        <p:spPr>
          <a:xfrm>
            <a:off x="9689738" y="4413350"/>
            <a:ext cx="1852229" cy="479660"/>
          </a:xfrm>
          <a:prstGeom prst="roundRect">
            <a:avLst>
              <a:gd name="adj" fmla="val 10892"/>
            </a:avLst>
          </a:prstGeom>
          <a:noFill/>
          <a:ln w="3175">
            <a:solidFill>
              <a:schemeClr val="accent1"/>
            </a:solidFill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122234"/>
                </a:solidFill>
                <a:latin typeface="Montserrat Medium" panose="00000600000000000000" pitchFamily="2" charset="-52"/>
              </a:rPr>
              <a:t>Human Resources</a:t>
            </a:r>
            <a:endParaRPr lang="ru-RU" sz="10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20E31DDB-2190-E872-C9B7-059E400341B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194560" y="4251144"/>
            <a:ext cx="9013948" cy="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D6AB31D2-CAE7-6D80-FF39-640524C6C9BD}"/>
              </a:ext>
            </a:extLst>
          </p:cNvPr>
          <p:cNvSpPr/>
          <p:nvPr/>
        </p:nvSpPr>
        <p:spPr>
          <a:xfrm>
            <a:off x="2860001" y="2422064"/>
            <a:ext cx="2028823" cy="351040"/>
          </a:xfrm>
          <a:prstGeom prst="roundRect">
            <a:avLst>
              <a:gd name="adj" fmla="val 10892"/>
            </a:avLst>
          </a:prstGeom>
          <a:solidFill>
            <a:schemeClr val="bg1"/>
          </a:solidFill>
          <a:ln>
            <a:noFill/>
          </a:ln>
          <a:effectLst>
            <a:outerShdw blurRad="342900" sx="108000" sy="108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122234"/>
                </a:solidFill>
                <a:latin typeface="Montserrat Bold" panose="00000800000000000000" charset="0"/>
              </a:rPr>
              <a:t>Engineering and R&amp;D</a:t>
            </a:r>
            <a:endParaRPr lang="ru-RU" sz="11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4BB3622B-2622-9669-2EEC-D4E26C550B11}"/>
              </a:ext>
            </a:extLst>
          </p:cNvPr>
          <p:cNvSpPr/>
          <p:nvPr/>
        </p:nvSpPr>
        <p:spPr>
          <a:xfrm>
            <a:off x="7379854" y="2422064"/>
            <a:ext cx="2028823" cy="351040"/>
          </a:xfrm>
          <a:prstGeom prst="roundRect">
            <a:avLst>
              <a:gd name="adj" fmla="val 10892"/>
            </a:avLst>
          </a:prstGeom>
          <a:solidFill>
            <a:schemeClr val="bg1"/>
          </a:solidFill>
          <a:ln>
            <a:noFill/>
          </a:ln>
          <a:effectLst>
            <a:outerShdw blurRad="342900" sx="108000" sy="108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122234"/>
                </a:solidFill>
                <a:latin typeface="Montserrat Bold" panose="00000800000000000000" charset="0"/>
              </a:rPr>
              <a:t>Sales &amp; Finance</a:t>
            </a:r>
            <a:endParaRPr lang="ru-RU" sz="11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1AA0BEBB-974E-94A4-57DA-D4FD486F20DA}"/>
              </a:ext>
            </a:extLst>
          </p:cNvPr>
          <p:cNvSpPr/>
          <p:nvPr/>
        </p:nvSpPr>
        <p:spPr>
          <a:xfrm>
            <a:off x="5119927" y="2422064"/>
            <a:ext cx="2028823" cy="351040"/>
          </a:xfrm>
          <a:prstGeom prst="roundRect">
            <a:avLst>
              <a:gd name="adj" fmla="val 10892"/>
            </a:avLst>
          </a:prstGeom>
          <a:solidFill>
            <a:schemeClr val="bg1"/>
          </a:solidFill>
          <a:ln>
            <a:noFill/>
          </a:ln>
          <a:effectLst>
            <a:outerShdw blurRad="342900" sx="108000" sy="108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122234"/>
                </a:solidFill>
                <a:latin typeface="Montserrat Bold" panose="00000800000000000000" charset="0"/>
              </a:rPr>
              <a:t>Production &amp; Quality</a:t>
            </a:r>
            <a:endParaRPr lang="ru-RU" sz="11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EC4E1E14-5713-A5E1-492A-3350D57C2A0F}"/>
              </a:ext>
            </a:extLst>
          </p:cNvPr>
          <p:cNvSpPr/>
          <p:nvPr/>
        </p:nvSpPr>
        <p:spPr>
          <a:xfrm>
            <a:off x="9639781" y="2422064"/>
            <a:ext cx="2028823" cy="351040"/>
          </a:xfrm>
          <a:prstGeom prst="roundRect">
            <a:avLst>
              <a:gd name="adj" fmla="val 10892"/>
            </a:avLst>
          </a:prstGeom>
          <a:solidFill>
            <a:schemeClr val="bg1"/>
          </a:solidFill>
          <a:ln>
            <a:noFill/>
          </a:ln>
          <a:effectLst>
            <a:outerShdw blurRad="342900" sx="108000" sy="108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122234"/>
                </a:solidFill>
                <a:latin typeface="Montserrat Bold" panose="00000800000000000000" charset="0"/>
              </a:rPr>
              <a:t>HR</a:t>
            </a:r>
            <a:endParaRPr lang="ru-RU" sz="1100" dirty="0">
              <a:solidFill>
                <a:srgbClr val="122234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BE5ECA8E-41E4-1306-09DA-B4E41A776226}"/>
              </a:ext>
            </a:extLst>
          </p:cNvPr>
          <p:cNvSpPr/>
          <p:nvPr/>
        </p:nvSpPr>
        <p:spPr>
          <a:xfrm>
            <a:off x="600075" y="2838958"/>
            <a:ext cx="1713918" cy="77337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Medium" panose="00000600000000000000" pitchFamily="2" charset="-52"/>
              </a:rPr>
              <a:t>Strategic Leadership</a:t>
            </a:r>
          </a:p>
          <a:p>
            <a:endParaRPr kumimoji="1" lang="en-US" altLang="ko-KR" sz="4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+mn-ea"/>
            </a:endParaRPr>
          </a:p>
          <a:p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전략적 리더십으로 회사의 비전과 장기적 성장을 이끌어 갑니다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.</a:t>
            </a:r>
            <a:endParaRPr kumimoji="1" lang="ru-RU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+mn-ea"/>
            </a:endParaRP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82EA6D37-2408-14A2-1205-3F8A0E895DB2}"/>
              </a:ext>
            </a:extLst>
          </p:cNvPr>
          <p:cNvSpPr/>
          <p:nvPr/>
        </p:nvSpPr>
        <p:spPr>
          <a:xfrm>
            <a:off x="2860002" y="2838958"/>
            <a:ext cx="2028822" cy="77337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Medium" panose="00000600000000000000" pitchFamily="2" charset="-52"/>
              </a:rPr>
              <a:t>Technical Innovation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400" b="0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조직의 기술 역량을 혁신적으로</a:t>
            </a:r>
            <a:endParaRPr kumimoji="1" lang="en-US" altLang="ko-KR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발전시켜 </a:t>
            </a:r>
            <a:r>
              <a:rPr kumimoji="1" lang="ko-KR" altLang="en-US" sz="9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나갑니다</a:t>
            </a:r>
            <a:r>
              <a:rPr kumimoji="1" lang="en-US" altLang="ko-KR" sz="9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endParaRPr kumimoji="1" lang="ru-RU" sz="900" b="0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effectLst/>
              <a:uLnTx/>
              <a:uFillTx/>
              <a:latin typeface="+mn-ea"/>
              <a:ea typeface="맑은 고딕"/>
              <a:cs typeface="+mn-cs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24727EFA-60C7-BC63-73C6-89C93519CD36}"/>
              </a:ext>
            </a:extLst>
          </p:cNvPr>
          <p:cNvSpPr/>
          <p:nvPr/>
        </p:nvSpPr>
        <p:spPr>
          <a:xfrm>
            <a:off x="5119927" y="2838958"/>
            <a:ext cx="2028823" cy="77337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Medium" panose="00000600000000000000" pitchFamily="2" charset="-52"/>
              </a:rPr>
              <a:t>Operational Excellence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400" b="0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기준에 충실한 제조 </a:t>
            </a: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공정은 최고의</a:t>
            </a:r>
            <a:endParaRPr kumimoji="1" lang="en-US" altLang="ko-KR" sz="9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latin typeface="맑은 고딕"/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품질을 보장합니다</a:t>
            </a:r>
            <a:r>
              <a:rPr kumimoji="1" lang="en-US" altLang="ko-KR" sz="9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endParaRPr kumimoji="1" lang="ru-RU" sz="900" b="0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effectLst/>
              <a:uLnTx/>
              <a:uFillTx/>
              <a:latin typeface="+mn-ea"/>
              <a:ea typeface="맑은 고딕"/>
              <a:cs typeface="+mn-cs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A83E580A-4F49-831E-DFB6-6664818BAC30}"/>
              </a:ext>
            </a:extLst>
          </p:cNvPr>
          <p:cNvSpPr/>
          <p:nvPr/>
        </p:nvSpPr>
        <p:spPr>
          <a:xfrm>
            <a:off x="7379853" y="2838958"/>
            <a:ext cx="2028823" cy="77337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Medium" panose="00000600000000000000" pitchFamily="2" charset="-52"/>
              </a:rPr>
              <a:t>Business Growth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400" b="0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재무 안전성을 유지하면서 시장을</a:t>
            </a:r>
            <a:endParaRPr kumimoji="1" lang="en-US" altLang="ko-KR" sz="900" b="0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지속적으로 확장 시켜 나갑니다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  <a:endParaRPr kumimoji="1" lang="ru-RU" sz="900" b="0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effectLst/>
              <a:uLnTx/>
              <a:uFillTx/>
              <a:latin typeface="+mn-ea"/>
              <a:ea typeface="맑은 고딕"/>
              <a:cs typeface="+mn-cs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A23B0F5B-BA25-BACB-AD19-58E19E08E1FF}"/>
              </a:ext>
            </a:extLst>
          </p:cNvPr>
          <p:cNvSpPr/>
          <p:nvPr/>
        </p:nvSpPr>
        <p:spPr>
          <a:xfrm>
            <a:off x="9639779" y="2838958"/>
            <a:ext cx="2028823" cy="77337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342900" sx="123000" sy="12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Medium" panose="00000600000000000000" pitchFamily="2" charset="-52"/>
              </a:rPr>
              <a:t>Talent Management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400" b="0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전문인력의 발굴과 육성</a:t>
            </a:r>
            <a:r>
              <a:rPr kumimoji="1" lang="en-US" altLang="ko-KR" sz="9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1" lang="ko-KR" altLang="en-US" sz="9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개발을</a:t>
            </a:r>
            <a:endParaRPr kumimoji="1" lang="en-US" altLang="ko-KR" sz="900" b="0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담당합니다</a:t>
            </a:r>
            <a:r>
              <a:rPr kumimoji="1" lang="en-US" altLang="ko-KR" sz="9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/>
                <a:ea typeface="맑은 고딕"/>
              </a:rPr>
              <a:t>.</a:t>
            </a:r>
            <a:endParaRPr kumimoji="1" lang="ru-RU" sz="900" b="0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rgbClr val="122234"/>
              </a:solidFill>
              <a:effectLst/>
              <a:uLnTx/>
              <a:uFillTx/>
              <a:latin typeface="+mn-ea"/>
              <a:ea typeface="맑은 고딕"/>
              <a:cs typeface="+mn-cs"/>
            </a:endParaRP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6E2D5F2-11EA-1AD6-8049-4E50A49C0737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3809028" y="4899328"/>
            <a:ext cx="1" cy="188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CFA8A77A-A68B-5DB9-0A90-67B1E7CDED68}"/>
              </a:ext>
            </a:extLst>
          </p:cNvPr>
          <p:cNvSpPr/>
          <p:nvPr/>
        </p:nvSpPr>
        <p:spPr>
          <a:xfrm>
            <a:off x="600074" y="2422064"/>
            <a:ext cx="2028823" cy="347436"/>
          </a:xfrm>
          <a:prstGeom prst="roundRect">
            <a:avLst>
              <a:gd name="adj" fmla="val 10892"/>
            </a:avLst>
          </a:prstGeom>
          <a:solidFill>
            <a:schemeClr val="bg1"/>
          </a:solidFill>
          <a:ln>
            <a:noFill/>
          </a:ln>
          <a:effectLst>
            <a:outerShdw blurRad="342900" sx="108000" sy="108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122234"/>
                </a:solidFill>
                <a:latin typeface="Montserrat Bold" panose="00000800000000000000" charset="0"/>
              </a:rPr>
              <a:t>C.E.O</a:t>
            </a:r>
            <a:endParaRPr lang="ru-RU" sz="1100" dirty="0">
              <a:solidFill>
                <a:srgbClr val="122234"/>
              </a:solidFill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CED1E81-DF07-CD8A-18C8-046D1314EDAA}"/>
              </a:ext>
            </a:extLst>
          </p:cNvPr>
          <p:cNvSpPr/>
          <p:nvPr/>
        </p:nvSpPr>
        <p:spPr>
          <a:xfrm>
            <a:off x="570105" y="1638633"/>
            <a:ext cx="11113895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400" b="1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Bold" panose="020B0604020202020204" charset="0"/>
                <a:ea typeface="맑은 고딕" panose="020B0503020000020004" pitchFamily="34" charset="-127"/>
              </a:rPr>
              <a:t>루멕스의</a:t>
            </a:r>
            <a:r>
              <a:rPr kumimoji="1" lang="ko-KR" altLang="en-US" sz="1400" b="1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Bold" panose="020B0604020202020204" charset="0"/>
                <a:ea typeface="맑은 고딕" panose="020B0503020000020004" pitchFamily="34" charset="-127"/>
              </a:rPr>
              <a:t> 조직은 효율적인 경영과 명확한 책임 체계를 기반으로 구성되어 있습니다</a:t>
            </a:r>
            <a:r>
              <a:rPr kumimoji="1" lang="en-US" altLang="ko-KR" sz="1400" b="1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Bold" panose="020B0604020202020204" charset="0"/>
                <a:ea typeface="맑은 고딕" panose="020B0503020000020004" pitchFamily="34" charset="-127"/>
              </a:rPr>
              <a:t>.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ACA2F25-2979-EE7D-76CA-D77DBBECAAA0}"/>
              </a:ext>
            </a:extLst>
          </p:cNvPr>
          <p:cNvSpPr/>
          <p:nvPr/>
        </p:nvSpPr>
        <p:spPr>
          <a:xfrm>
            <a:off x="570105" y="6150977"/>
            <a:ext cx="11113895" cy="33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200" b="1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▶ </a:t>
            </a:r>
            <a:r>
              <a:rPr kumimoji="1" lang="ko-KR" altLang="en-US" sz="1200" b="1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Bold" panose="020B0604020202020204" charset="0"/>
                <a:ea typeface="맑은 고딕" panose="020B0503020000020004" pitchFamily="34" charset="-127"/>
              </a:rPr>
              <a:t>각 부서는 각자의 분야에 대한 전문성과 책임의식을 기반으로 서로 유기적으로 협력하고 있습니다</a:t>
            </a:r>
            <a:r>
              <a:rPr kumimoji="1" lang="en-US" altLang="ko-KR" sz="1200" b="1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Montserrat Bold" panose="020B0604020202020204" charset="0"/>
                <a:ea typeface="맑은 고딕" panose="020B0503020000020004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86272-6BB9-4B35-C65B-088E1CAB3C95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7</a:t>
            </a:fld>
            <a:endParaRPr lang="ru-RU" sz="1000" dirty="0"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7CA94D-6EA3-52AB-7D2E-B03256A32CDF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0D2EBB4-BDD5-5FB1-5DDC-240566AFA604}"/>
                </a:ext>
              </a:extLst>
            </p:cNvPr>
            <p:cNvGrpSpPr/>
            <p:nvPr/>
          </p:nvGrpSpPr>
          <p:grpSpPr>
            <a:xfrm>
              <a:off x="267810" y="230766"/>
              <a:ext cx="10222390" cy="276999"/>
              <a:chOff x="267810" y="230766"/>
              <a:chExt cx="10222390" cy="276999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DBEA36E-9FEA-F23B-839C-3D58714E17B1}"/>
                  </a:ext>
                </a:extLst>
              </p:cNvPr>
              <p:cNvSpPr/>
              <p:nvPr/>
            </p:nvSpPr>
            <p:spPr>
              <a:xfrm>
                <a:off x="267810" y="230766"/>
                <a:ext cx="1926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rgbClr val="122234"/>
                    </a:solidFill>
                    <a:latin typeface="Montserrat SemiBold" panose="00000700000000000000" pitchFamily="2" charset="0"/>
                  </a:rPr>
                  <a:t>01  『LUMEX』 </a:t>
                </a:r>
                <a:r>
                  <a:rPr kumimoji="1" lang="ko-KR" altLang="en-US" sz="1200" b="1" spc="-100" dirty="0">
                    <a:ln>
                      <a:solidFill>
                        <a:srgbClr val="535965">
                          <a:alpha val="0"/>
                        </a:srgbClr>
                      </a:solidFill>
                    </a:ln>
                    <a:solidFill>
                      <a:srgbClr val="122234"/>
                    </a:solidFill>
                    <a:latin typeface="+mn-ea"/>
                  </a:rPr>
                  <a:t>회사 소개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F2B2F57-9D05-8AB4-E17E-8D345A8240A5}"/>
                  </a:ext>
                </a:extLst>
              </p:cNvPr>
              <p:cNvCxnSpPr/>
              <p:nvPr/>
            </p:nvCxnSpPr>
            <p:spPr>
              <a:xfrm>
                <a:off x="2194560" y="387045"/>
                <a:ext cx="82956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8430F55-3E83-A8D0-956F-E6832A1FD4AB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AF09160-AAA3-2AAF-500C-33B173FE1EC2}"/>
              </a:ext>
            </a:extLst>
          </p:cNvPr>
          <p:cNvSpPr txBox="1"/>
          <p:nvPr/>
        </p:nvSpPr>
        <p:spPr>
          <a:xfrm>
            <a:off x="3592287" y="3901759"/>
            <a:ext cx="1142856" cy="21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8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연구개발 부서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2F6A08-985B-AD9D-91D8-7FB4CD3CBC43}"/>
              </a:ext>
            </a:extLst>
          </p:cNvPr>
          <p:cNvSpPr txBox="1"/>
          <p:nvPr/>
        </p:nvSpPr>
        <p:spPr>
          <a:xfrm>
            <a:off x="3592287" y="4683884"/>
            <a:ext cx="11428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8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엔지니어링</a:t>
            </a:r>
            <a:r>
              <a:rPr kumimoji="1" lang="en-US" altLang="ko-KR" sz="8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/</a:t>
            </a:r>
            <a:r>
              <a:rPr kumimoji="1" lang="ko-KR" altLang="en-US" sz="8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기술부서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7C8C3-08CA-0AFF-CAAC-018BEF5A0619}"/>
              </a:ext>
            </a:extLst>
          </p:cNvPr>
          <p:cNvSpPr txBox="1"/>
          <p:nvPr/>
        </p:nvSpPr>
        <p:spPr>
          <a:xfrm>
            <a:off x="5879257" y="3879408"/>
            <a:ext cx="1142856" cy="21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800" b="1" i="0" u="none" strike="noStrike" kern="1200" cap="none" spc="-100" normalizeH="0" baseline="0" noProof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프로젝트 관리부서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9A4F52-66CA-1438-87AA-F6DD1E222F76}"/>
              </a:ext>
            </a:extLst>
          </p:cNvPr>
          <p:cNvSpPr txBox="1"/>
          <p:nvPr/>
        </p:nvSpPr>
        <p:spPr>
          <a:xfrm>
            <a:off x="8166227" y="3879408"/>
            <a:ext cx="1142856" cy="21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8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마케팅 부서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D769D4-07DF-DD35-8514-80F8B8AFCA40}"/>
              </a:ext>
            </a:extLst>
          </p:cNvPr>
          <p:cNvSpPr txBox="1"/>
          <p:nvPr/>
        </p:nvSpPr>
        <p:spPr>
          <a:xfrm>
            <a:off x="10399111" y="3879408"/>
            <a:ext cx="1142856" cy="21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8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구매 부서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801537-3094-D6C3-50FF-443560944851}"/>
              </a:ext>
            </a:extLst>
          </p:cNvPr>
          <p:cNvSpPr txBox="1"/>
          <p:nvPr/>
        </p:nvSpPr>
        <p:spPr>
          <a:xfrm>
            <a:off x="8166227" y="4679271"/>
            <a:ext cx="1142856" cy="21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800" b="1" i="0" u="none" strike="noStrike" kern="1200" cap="none" spc="-100" normalizeH="0" baseline="0" noProof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회계</a:t>
            </a:r>
            <a:r>
              <a:rPr kumimoji="1" lang="en-US" altLang="ko-KR" sz="8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/</a:t>
            </a:r>
            <a:r>
              <a:rPr kumimoji="1" lang="ko-KR" altLang="en-US" sz="8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총무 부서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7083B5-11BE-EFE5-0F17-723664367445}"/>
              </a:ext>
            </a:extLst>
          </p:cNvPr>
          <p:cNvSpPr txBox="1"/>
          <p:nvPr/>
        </p:nvSpPr>
        <p:spPr>
          <a:xfrm>
            <a:off x="10399111" y="4679271"/>
            <a:ext cx="1142856" cy="21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인사</a:t>
            </a:r>
            <a:r>
              <a:rPr kumimoji="1" lang="ko-KR" altLang="en-US" sz="800" b="1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부서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4A78F-A001-DF23-8005-65808BB5F4F3}"/>
              </a:ext>
            </a:extLst>
          </p:cNvPr>
          <p:cNvSpPr txBox="1"/>
          <p:nvPr/>
        </p:nvSpPr>
        <p:spPr>
          <a:xfrm>
            <a:off x="5879257" y="4679271"/>
            <a:ext cx="11428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제조</a:t>
            </a:r>
            <a:r>
              <a:rPr kumimoji="1" lang="en-US" altLang="ko-KR" sz="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품질관리</a:t>
            </a:r>
            <a:r>
              <a:rPr kumimoji="1" lang="en-US" altLang="ko-KR" sz="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, A/S</a:t>
            </a:r>
            <a:r>
              <a:rPr kumimoji="1" lang="ko-KR" altLang="en-US" sz="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센터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5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biLevel thresh="75000"/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  <a14:imgEffect>
                      <a14:brightnessContrast bright="-22000" contras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E5C688-EB89-DD5D-1356-C8AE379625F6}"/>
              </a:ext>
            </a:extLst>
          </p:cNvPr>
          <p:cNvSpPr/>
          <p:nvPr/>
        </p:nvSpPr>
        <p:spPr>
          <a:xfrm>
            <a:off x="4611782" y="4445000"/>
            <a:ext cx="716216" cy="93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accent2"/>
                </a:solidFill>
                <a:latin typeface="Montserrat SemiBold" panose="00000700000000000000" pitchFamily="2" charset="0"/>
              </a:rPr>
              <a:t>02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BF25F-299A-3F09-A940-027931D2FD1B}"/>
              </a:ext>
            </a:extLst>
          </p:cNvPr>
          <p:cNvSpPr/>
          <p:nvPr/>
        </p:nvSpPr>
        <p:spPr>
          <a:xfrm>
            <a:off x="5349147" y="4445000"/>
            <a:ext cx="6515894" cy="93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2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rgbClr val="122234"/>
                </a:solidFill>
                <a:latin typeface="+mn-ea"/>
              </a:rPr>
              <a:t>사업분야 및 경쟁력</a:t>
            </a:r>
            <a:endParaRPr lang="en-US" altLang="ko-KR" sz="3200" dirty="0">
              <a:solidFill>
                <a:srgbClr val="122234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89B1B-EF10-117B-E385-CFF26A603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7" y="6164842"/>
            <a:ext cx="965055" cy="445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C58296-85C1-0143-2183-7C87E1E59FEE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8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268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0" r="24460"/>
          <a:stretch>
            <a:fillRect/>
          </a:stretch>
        </p:blipFill>
        <p:spPr/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653A8AF-7C82-5402-84BA-A4AC51ACE506}"/>
              </a:ext>
            </a:extLst>
          </p:cNvPr>
          <p:cNvSpPr/>
          <p:nvPr/>
        </p:nvSpPr>
        <p:spPr>
          <a:xfrm rot="16200000">
            <a:off x="920539" y="-920539"/>
            <a:ext cx="3413827" cy="5254906"/>
          </a:xfrm>
          <a:prstGeom prst="rect">
            <a:avLst/>
          </a:prstGeom>
          <a:gradFill>
            <a:gsLst>
              <a:gs pos="0">
                <a:srgbClr val="122234">
                  <a:alpha val="0"/>
                </a:srgbClr>
              </a:gs>
              <a:gs pos="100000">
                <a:srgbClr val="122234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직사각형 61"/>
          <p:cNvSpPr/>
          <p:nvPr/>
        </p:nvSpPr>
        <p:spPr>
          <a:xfrm>
            <a:off x="428932" y="1148588"/>
            <a:ext cx="4608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사업분야</a:t>
            </a:r>
            <a:endParaRPr kumimoji="1" lang="en-US" altLang="ko-KR" sz="2800" b="1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BF1438-8D13-2F60-FBCB-35DC30B5E78C}"/>
              </a:ext>
            </a:extLst>
          </p:cNvPr>
          <p:cNvSpPr/>
          <p:nvPr/>
        </p:nvSpPr>
        <p:spPr>
          <a:xfrm>
            <a:off x="10210466" y="230766"/>
            <a:ext cx="17137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Montserrat SemiBold" panose="00000700000000000000" pitchFamily="2" charset="0"/>
              </a:rPr>
              <a:t>LUMEX</a:t>
            </a:r>
            <a:endParaRPr lang="ko-KR" altLang="en-US" sz="1200" dirty="0">
              <a:latin typeface="Montserrat SemiBold" panose="00000700000000000000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EF0877-98CB-4A7E-DF60-5BBEA8814B3A}"/>
              </a:ext>
            </a:extLst>
          </p:cNvPr>
          <p:cNvGrpSpPr/>
          <p:nvPr/>
        </p:nvGrpSpPr>
        <p:grpSpPr>
          <a:xfrm>
            <a:off x="267810" y="230766"/>
            <a:ext cx="11656380" cy="276999"/>
            <a:chOff x="267810" y="230766"/>
            <a:chExt cx="11656380" cy="2769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F22E1FE-6D1F-1578-3D9B-F775E61C2FA8}"/>
                </a:ext>
              </a:extLst>
            </p:cNvPr>
            <p:cNvSpPr/>
            <p:nvPr/>
          </p:nvSpPr>
          <p:spPr>
            <a:xfrm>
              <a:off x="267810" y="230766"/>
              <a:ext cx="28182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02  </a:t>
              </a:r>
              <a:r>
                <a:rPr kumimoji="1" lang="ko-KR" altLang="en-US" sz="1200" b="1" i="0" u="none" strike="noStrike" kern="1200" cap="none" spc="-100" normalizeH="0" baseline="0" noProof="0" dirty="0">
                  <a:ln>
                    <a:solidFill>
                      <a:srgbClr val="53596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사업분야 및 경쟁력</a:t>
              </a:r>
              <a:endParaRPr lang="ko-KR" altLang="en-US" sz="1200" dirty="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14340C4-9745-7815-B1E5-43BB78376556}"/>
                </a:ext>
              </a:extLst>
            </p:cNvPr>
            <p:cNvSpPr/>
            <p:nvPr/>
          </p:nvSpPr>
          <p:spPr>
            <a:xfrm>
              <a:off x="10210466" y="230766"/>
              <a:ext cx="17137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22234"/>
                  </a:solidFill>
                  <a:latin typeface="Montserrat SemiBold" panose="00000700000000000000" pitchFamily="2" charset="0"/>
                </a:rPr>
                <a:t>『LUMEX』</a:t>
              </a:r>
              <a:endParaRPr lang="ko-KR" altLang="en-US" sz="1200" dirty="0">
                <a:solidFill>
                  <a:srgbClr val="122234"/>
                </a:solidFill>
                <a:latin typeface="Montserrat SemiBold" panose="00000700000000000000" pitchFamily="2" charset="0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7E1CAD4-901E-691D-E3A9-793427EC1FE7}"/>
                </a:ext>
              </a:extLst>
            </p:cNvPr>
            <p:cNvCxnSpPr>
              <a:cxnSpLocks/>
            </p:cNvCxnSpPr>
            <p:nvPr/>
          </p:nvCxnSpPr>
          <p:spPr>
            <a:xfrm>
              <a:off x="3086099" y="387045"/>
              <a:ext cx="7404101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C5369E9-2649-F745-4DB8-97B77EFAB11A}"/>
              </a:ext>
            </a:extLst>
          </p:cNvPr>
          <p:cNvSpPr/>
          <p:nvPr/>
        </p:nvSpPr>
        <p:spPr>
          <a:xfrm>
            <a:off x="7610275" y="983834"/>
            <a:ext cx="4074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BIW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WELDING AUTOMATION</a:t>
            </a:r>
            <a:endParaRPr lang="ko-KR" altLang="en-US" sz="1400" dirty="0">
              <a:latin typeface="+mj-lt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5CA9E81-9033-1BED-2AA6-C6A101386D53}"/>
              </a:ext>
            </a:extLst>
          </p:cNvPr>
          <p:cNvSpPr/>
          <p:nvPr/>
        </p:nvSpPr>
        <p:spPr>
          <a:xfrm>
            <a:off x="7610275" y="1699325"/>
            <a:ext cx="3805771" cy="48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kumimoji="1" lang="ko-KR" altLang="en-US" sz="8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루멕스는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 구조적 안정성과 정밀성을 향상시키는 차체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(BIW) 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용접 시스템을 제공합니다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우리의 첨단 로봇 용접 솔루션은 매끄러운 조립을 보장하고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생산 주기를 단축하며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용접 품질을 향상시켜 글로벌 산업 표준을 충족합니다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.</a:t>
            </a:r>
            <a:endParaRPr kumimoji="1" lang="fr-FR" altLang="ko-KR" sz="8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9A9941C-DB85-F0EA-33E1-769E0B4FBD3E}"/>
              </a:ext>
            </a:extLst>
          </p:cNvPr>
          <p:cNvSpPr/>
          <p:nvPr/>
        </p:nvSpPr>
        <p:spPr>
          <a:xfrm>
            <a:off x="7610276" y="1231964"/>
            <a:ext cx="3805770" cy="435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ko-KR" altLang="en-US" sz="1050" b="1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차체</a:t>
            </a:r>
            <a:r>
              <a:rPr kumimoji="1" lang="en-US" altLang="ko-KR" sz="1050" b="1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(BIW) </a:t>
            </a:r>
            <a:r>
              <a:rPr kumimoji="1" lang="ko-KR" altLang="en-US" sz="1050" b="1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용접 자동화 시스템</a:t>
            </a:r>
            <a:r>
              <a:rPr kumimoji="1" lang="ko-KR" altLang="en-US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은 구조적 안정성과 정밀성을 향상시킵니다</a:t>
            </a:r>
            <a:r>
              <a:rPr kumimoji="1" lang="en-US" altLang="ko-KR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  <a:endParaRPr kumimoji="1" lang="ko-KR" altLang="en-US" sz="105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26" name="모서리가 둥근 직사각형 2">
            <a:extLst>
              <a:ext uri="{FF2B5EF4-FFF2-40B4-BE49-F238E27FC236}">
                <a16:creationId xmlns:a16="http://schemas.microsoft.com/office/drawing/2014/main" id="{615EC57E-199A-53CE-9458-DB7F47578F14}"/>
              </a:ext>
            </a:extLst>
          </p:cNvPr>
          <p:cNvSpPr/>
          <p:nvPr/>
        </p:nvSpPr>
        <p:spPr>
          <a:xfrm>
            <a:off x="6018877" y="982679"/>
            <a:ext cx="1203767" cy="12037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82C150E-6B50-38F1-EE98-A345AA1BA6F6}"/>
              </a:ext>
            </a:extLst>
          </p:cNvPr>
          <p:cNvSpPr/>
          <p:nvPr/>
        </p:nvSpPr>
        <p:spPr>
          <a:xfrm>
            <a:off x="7610275" y="2376542"/>
            <a:ext cx="4074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GENERAL ASSEMBLY LINE AUTOMATION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60B9EE1-7918-6641-ED8D-7199272B6DBD}"/>
              </a:ext>
            </a:extLst>
          </p:cNvPr>
          <p:cNvSpPr/>
          <p:nvPr/>
        </p:nvSpPr>
        <p:spPr>
          <a:xfrm>
            <a:off x="7610275" y="3088343"/>
            <a:ext cx="3805771" cy="48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kumimoji="1" lang="ko-KR" altLang="en-US" sz="8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루멕스의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 자동화된 일반 조립 라인은 차량 생산을 간소화하여 더 높은 효율성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유연성 및 확장성을 보장합니다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우리는 로봇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, AI 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및 스마트 자동화를 통합하여 생산 속도를 최적화하고 사람이 범할 수 있는 실수를 줄입니다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.</a:t>
            </a:r>
            <a:endParaRPr kumimoji="1" lang="fr-FR" altLang="ko-KR" sz="8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455357C-F718-DDA6-0951-92F12F58194A}"/>
              </a:ext>
            </a:extLst>
          </p:cNvPr>
          <p:cNvSpPr/>
          <p:nvPr/>
        </p:nvSpPr>
        <p:spPr>
          <a:xfrm>
            <a:off x="7610276" y="2640149"/>
            <a:ext cx="3805772" cy="435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ko-KR" altLang="en-US" sz="1050" b="1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자동화된 조립 라인</a:t>
            </a:r>
            <a:r>
              <a:rPr kumimoji="1" lang="ko-KR" altLang="en-US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은 효율적이고 확장 가능한 생산을 보장합니다</a:t>
            </a:r>
            <a:r>
              <a:rPr kumimoji="1" lang="en-US" altLang="ko-KR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  <a:endParaRPr kumimoji="1" lang="ko-KR" altLang="en-US" sz="105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9537951-62A6-3605-552F-E1E8D7F441EE}"/>
              </a:ext>
            </a:extLst>
          </p:cNvPr>
          <p:cNvSpPr/>
          <p:nvPr/>
        </p:nvSpPr>
        <p:spPr>
          <a:xfrm>
            <a:off x="7610275" y="3793770"/>
            <a:ext cx="4074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TURNKEY LINE-BUILDING SOLUTIONS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5A89E2D-F0E0-AF40-ABDF-1EAD6B3BE0AD}"/>
              </a:ext>
            </a:extLst>
          </p:cNvPr>
          <p:cNvSpPr/>
          <p:nvPr/>
        </p:nvSpPr>
        <p:spPr>
          <a:xfrm>
            <a:off x="7610275" y="4514057"/>
            <a:ext cx="3805771" cy="48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spc="-100" dirty="0" err="1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루멕스</a:t>
            </a:r>
            <a:r>
              <a:rPr kumimoji="1" lang="ko-KR" altLang="en-US" sz="8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는 공정 설계 및 장비 공급부터 설치 및 대량 생산 지원까지 엔드 투 엔드 턴키 솔루션을 제공합니다</a:t>
            </a:r>
            <a:r>
              <a:rPr kumimoji="1" lang="en-US" altLang="ko-KR" sz="8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kumimoji="1" lang="ko-KR" altLang="en-US" sz="8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우리의 솔루션은 각 제조업체의 특정 요구를 충족하도록 맞춤 설계되어 원활한 운영과 최대 효율성을 보장합니다</a:t>
            </a:r>
            <a:r>
              <a:rPr kumimoji="1" lang="en-US" altLang="ko-KR" sz="800" b="0" i="0" u="none" strike="noStrike" kern="1200" cap="none" spc="-100" normalizeH="0" baseline="0" noProof="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endParaRPr kumimoji="1" lang="fr-FR" altLang="ko-KR" sz="800" b="0" i="0" u="none" strike="noStrike" kern="1200" cap="none" spc="-100" normalizeH="0" baseline="0" noProof="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8D324EC-9219-C1C5-305F-CABD3F661E31}"/>
              </a:ext>
            </a:extLst>
          </p:cNvPr>
          <p:cNvSpPr/>
          <p:nvPr/>
        </p:nvSpPr>
        <p:spPr>
          <a:xfrm>
            <a:off x="7610276" y="4045781"/>
            <a:ext cx="3805772" cy="437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ko-KR" altLang="en-US" sz="1050" b="1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턴키 라인 구축 솔루션 </a:t>
            </a:r>
            <a:r>
              <a:rPr kumimoji="1" lang="en-US" altLang="ko-KR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-</a:t>
            </a:r>
            <a:r>
              <a:rPr kumimoji="1" lang="ko-KR" altLang="en-US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 완전한</a:t>
            </a:r>
            <a:r>
              <a:rPr kumimoji="1" lang="en-US" altLang="ko-KR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, </a:t>
            </a:r>
            <a:r>
              <a:rPr kumimoji="1" lang="ko-KR" altLang="en-US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즉시 가동 가능한 생산</a:t>
            </a:r>
            <a:br>
              <a:rPr kumimoji="1" lang="en-US" altLang="ko-KR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</a:br>
            <a:r>
              <a:rPr kumimoji="1" lang="ko-KR" altLang="en-US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라인을 전 세계 자동차 제조업체에 공급합니다</a:t>
            </a:r>
            <a:r>
              <a:rPr kumimoji="1" lang="en-US" altLang="ko-KR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.</a:t>
            </a:r>
            <a:endParaRPr kumimoji="1" lang="ko-KR" altLang="en-US" sz="1050" dirty="0">
              <a:ln>
                <a:solidFill>
                  <a:srgbClr val="535965">
                    <a:alpha val="0"/>
                  </a:srgb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3D7338B-DFAD-D90F-E59A-2FFD4FEF4682}"/>
              </a:ext>
            </a:extLst>
          </p:cNvPr>
          <p:cNvSpPr/>
          <p:nvPr/>
        </p:nvSpPr>
        <p:spPr>
          <a:xfrm>
            <a:off x="7610275" y="5303044"/>
            <a:ext cx="4074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PROCESS ENGINEERING &amp; DIGITAL TWIN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96AEA8D-8EFD-E7B0-130B-0F58E363DA4D}"/>
              </a:ext>
            </a:extLst>
          </p:cNvPr>
          <p:cNvSpPr/>
          <p:nvPr/>
        </p:nvSpPr>
        <p:spPr>
          <a:xfrm>
            <a:off x="7610275" y="5877239"/>
            <a:ext cx="3805771" cy="49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디지털 트윈 기술을 구현함으로써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우리는 제조업체가 공정 도입 전에 생산 공정을 시뮬레이션하고 최적화할 수 있도록 합니다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이는 리스크를 최소화하고 가동 중단을 줄이며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데이터 기반 접근 방식을 통해 자동화를 개선하도록 보장합니다</a:t>
            </a:r>
            <a:r>
              <a:rPr kumimoji="1" lang="en-US" altLang="ko-KR" sz="800" spc="-100" dirty="0">
                <a:ln>
                  <a:solidFill>
                    <a:srgbClr val="53596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.</a:t>
            </a:r>
            <a:endParaRPr kumimoji="1" lang="fr-FR" altLang="ko-KR" sz="800" spc="-100" dirty="0">
              <a:ln>
                <a:solidFill>
                  <a:srgbClr val="53596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4504D17-C11C-2654-EEF9-B40E30DFC303}"/>
              </a:ext>
            </a:extLst>
          </p:cNvPr>
          <p:cNvSpPr/>
          <p:nvPr/>
        </p:nvSpPr>
        <p:spPr>
          <a:xfrm>
            <a:off x="7610276" y="5559436"/>
            <a:ext cx="3805772" cy="257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00"/>
              </a:lnSpc>
            </a:pPr>
            <a:r>
              <a:rPr kumimoji="1" lang="ko-KR" altLang="en-US" sz="1050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효율성과 혁신을 위한 </a:t>
            </a:r>
            <a:r>
              <a:rPr kumimoji="1" lang="ko-KR" altLang="en-US" sz="1050" b="1" dirty="0">
                <a:ln>
                  <a:solidFill>
                    <a:srgbClr val="535965">
                      <a:alpha val="0"/>
                    </a:srgbClr>
                  </a:solidFill>
                </a:ln>
                <a:latin typeface="맑은 고딕"/>
                <a:ea typeface="맑은 고딕"/>
              </a:rPr>
              <a:t>디지털 트윈을 활용한 공정 최적화</a:t>
            </a:r>
          </a:p>
        </p:txBody>
      </p:sp>
      <p:pic>
        <p:nvPicPr>
          <p:cNvPr id="2050" name="Picture 2" descr="Welding Robot Icon - Free PNG &amp; SVG 1933346 - Noun Project">
            <a:extLst>
              <a:ext uri="{FF2B5EF4-FFF2-40B4-BE49-F238E27FC236}">
                <a16:creationId xmlns:a16="http://schemas.microsoft.com/office/drawing/2014/main" id="{302A80AF-7E62-B45E-7E6A-A31B7D760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20" y="1220321"/>
            <a:ext cx="728480" cy="72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C251FB72-0257-2495-E5C1-5894EF6D351A}"/>
              </a:ext>
            </a:extLst>
          </p:cNvPr>
          <p:cNvGrpSpPr/>
          <p:nvPr/>
        </p:nvGrpSpPr>
        <p:grpSpPr>
          <a:xfrm>
            <a:off x="6018877" y="2373272"/>
            <a:ext cx="1203767" cy="1203767"/>
            <a:chOff x="6018877" y="2373272"/>
            <a:chExt cx="1203767" cy="1203767"/>
          </a:xfrm>
        </p:grpSpPr>
        <p:sp>
          <p:nvSpPr>
            <p:cNvPr id="88" name="모서리가 둥근 직사각형 2">
              <a:extLst>
                <a:ext uri="{FF2B5EF4-FFF2-40B4-BE49-F238E27FC236}">
                  <a16:creationId xmlns:a16="http://schemas.microsoft.com/office/drawing/2014/main" id="{C57788E1-A70E-DABB-0EA2-F15867E00575}"/>
                </a:ext>
              </a:extLst>
            </p:cNvPr>
            <p:cNvSpPr/>
            <p:nvPr/>
          </p:nvSpPr>
          <p:spPr>
            <a:xfrm>
              <a:off x="6018877" y="2373272"/>
              <a:ext cx="1203767" cy="12037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2" name="Picture 4" descr="22,113 Car Manufacturing Icon Royalty-Free Photos and Stock Images |  Shutterstock">
              <a:extLst>
                <a:ext uri="{FF2B5EF4-FFF2-40B4-BE49-F238E27FC236}">
                  <a16:creationId xmlns:a16="http://schemas.microsoft.com/office/drawing/2014/main" id="{BCDE43FC-8C4C-620B-D96F-5F1B24C18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7"/>
            <a:stretch/>
          </p:blipFill>
          <p:spPr bwMode="auto">
            <a:xfrm>
              <a:off x="6256520" y="2685015"/>
              <a:ext cx="728480" cy="70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61C8DA3-5148-2349-BCD1-EFAB5174C5E6}"/>
              </a:ext>
            </a:extLst>
          </p:cNvPr>
          <p:cNvGrpSpPr/>
          <p:nvPr/>
        </p:nvGrpSpPr>
        <p:grpSpPr>
          <a:xfrm>
            <a:off x="6018877" y="5220183"/>
            <a:ext cx="1203767" cy="1203767"/>
            <a:chOff x="6018877" y="5220183"/>
            <a:chExt cx="1203767" cy="1203767"/>
          </a:xfrm>
        </p:grpSpPr>
        <p:sp>
          <p:nvSpPr>
            <p:cNvPr id="120" name="모서리가 둥근 직사각형 2">
              <a:extLst>
                <a:ext uri="{FF2B5EF4-FFF2-40B4-BE49-F238E27FC236}">
                  <a16:creationId xmlns:a16="http://schemas.microsoft.com/office/drawing/2014/main" id="{826E50F9-A148-8C19-6BCC-B75E12C96403}"/>
                </a:ext>
              </a:extLst>
            </p:cNvPr>
            <p:cNvSpPr/>
            <p:nvPr/>
          </p:nvSpPr>
          <p:spPr>
            <a:xfrm>
              <a:off x="6018877" y="5220183"/>
              <a:ext cx="1203767" cy="12037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6" name="Picture 8" descr="Premium Vector | Vector Design Digital Twin Icon Style">
              <a:extLst>
                <a:ext uri="{FF2B5EF4-FFF2-40B4-BE49-F238E27FC236}">
                  <a16:creationId xmlns:a16="http://schemas.microsoft.com/office/drawing/2014/main" id="{4F256344-FCD4-FD45-3BB7-32B3F5AA4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3150" y="5376917"/>
              <a:ext cx="940525" cy="94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069342B-C07F-93F0-AABF-778B72A6D182}"/>
              </a:ext>
            </a:extLst>
          </p:cNvPr>
          <p:cNvGrpSpPr/>
          <p:nvPr/>
        </p:nvGrpSpPr>
        <p:grpSpPr>
          <a:xfrm>
            <a:off x="6018877" y="3796727"/>
            <a:ext cx="1203767" cy="1203767"/>
            <a:chOff x="6018877" y="3796727"/>
            <a:chExt cx="1203767" cy="1203767"/>
          </a:xfrm>
        </p:grpSpPr>
        <p:sp>
          <p:nvSpPr>
            <p:cNvPr id="104" name="모서리가 둥근 직사각형 2">
              <a:extLst>
                <a:ext uri="{FF2B5EF4-FFF2-40B4-BE49-F238E27FC236}">
                  <a16:creationId xmlns:a16="http://schemas.microsoft.com/office/drawing/2014/main" id="{D2328937-9777-3D29-4C8C-F27CA8418473}"/>
                </a:ext>
              </a:extLst>
            </p:cNvPr>
            <p:cNvSpPr/>
            <p:nvPr/>
          </p:nvSpPr>
          <p:spPr>
            <a:xfrm>
              <a:off x="6018877" y="3796727"/>
              <a:ext cx="1203767" cy="12037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4756E3D5-6D6B-DAEE-082C-7C44EAF78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8906" y="4008601"/>
              <a:ext cx="726094" cy="72609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7F1163-19A8-D4DE-5406-3B01691B6400}"/>
              </a:ext>
            </a:extLst>
          </p:cNvPr>
          <p:cNvSpPr txBox="1"/>
          <p:nvPr/>
        </p:nvSpPr>
        <p:spPr>
          <a:xfrm>
            <a:off x="11560629" y="6494107"/>
            <a:ext cx="46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1DD2F8F-F881-4AD8-B356-25826AF023FA}" type="slidenum">
              <a:rPr lang="ru-RU" sz="1000" smtClean="0">
                <a:latin typeface="+mj-lt"/>
              </a:rPr>
              <a:pPr algn="r"/>
              <a:t>9</a:t>
            </a:fld>
            <a:endParaRPr lang="ru-RU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2869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323F4F"/>
      </a:dk2>
      <a:lt2>
        <a:srgbClr val="59C0E5"/>
      </a:lt2>
      <a:accent1>
        <a:srgbClr val="152635"/>
      </a:accent1>
      <a:accent2>
        <a:srgbClr val="21D1E3"/>
      </a:accent2>
      <a:accent3>
        <a:srgbClr val="261DE3"/>
      </a:accent3>
      <a:accent4>
        <a:srgbClr val="77CFA1"/>
      </a:accent4>
      <a:accent5>
        <a:srgbClr val="F2C6C2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Montserrat Bold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6973</TotalTime>
  <Words>3711</Words>
  <Application>Microsoft Office PowerPoint</Application>
  <PresentationFormat>와이드스크린</PresentationFormat>
  <Paragraphs>910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Wingdings</vt:lpstr>
      <vt:lpstr>Montserrat</vt:lpstr>
      <vt:lpstr>Calibri</vt:lpstr>
      <vt:lpstr>Century Gothic</vt:lpstr>
      <vt:lpstr>Montserrat Bold</vt:lpstr>
      <vt:lpstr>Montserrat Light</vt:lpstr>
      <vt:lpstr>Arial</vt:lpstr>
      <vt:lpstr>Montserrat Medium</vt:lpstr>
      <vt:lpstr>Montserrat SemiBold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『LUMEX』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LUMEX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LUMEX COMPANY PROFILE</dc:title>
  <dc:subject/>
  <dc:creator/>
  <cp:keywords>AUTOMATION SOLUTIONS FOR AUTOMOTIVE MANUFACTURING</cp:keywords>
  <dc:description>LUMEX. ALL RIGHTS RESERVED.</dc:description>
  <cp:lastModifiedBy>Minho Jang</cp:lastModifiedBy>
  <cp:revision>55</cp:revision>
  <dcterms:created xsi:type="dcterms:W3CDTF">2023-09-20T10:19:21Z</dcterms:created>
  <dcterms:modified xsi:type="dcterms:W3CDTF">2025-03-09T06:31:39Z</dcterms:modified>
  <cp:category/>
</cp:coreProperties>
</file>